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sldIdLst>
    <p:sldId id="295" r:id="rId2"/>
    <p:sldId id="278" r:id="rId3"/>
    <p:sldId id="263" r:id="rId4"/>
    <p:sldId id="282" r:id="rId5"/>
    <p:sldId id="299" r:id="rId6"/>
    <p:sldId id="265" r:id="rId7"/>
    <p:sldId id="285" r:id="rId8"/>
    <p:sldId id="269" r:id="rId9"/>
    <p:sldId id="291" r:id="rId10"/>
    <p:sldId id="270" r:id="rId11"/>
    <p:sldId id="290" r:id="rId12"/>
    <p:sldId id="296" r:id="rId13"/>
    <p:sldId id="300" r:id="rId14"/>
    <p:sldId id="275" r:id="rId15"/>
    <p:sldId id="258" r:id="rId16"/>
    <p:sldId id="298" r:id="rId17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7D92"/>
    <a:srgbClr val="05A4BF"/>
    <a:srgbClr val="009900"/>
    <a:srgbClr val="4C1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2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2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F162D3-A1C2-433C-9974-55D670EBEC49}" type="doc">
      <dgm:prSet loTypeId="urn:microsoft.com/office/officeart/2005/8/layout/gear1" loCatId="relationship" qsTypeId="urn:microsoft.com/office/officeart/2005/8/quickstyle/simple1" qsCatId="simple" csTypeId="urn:microsoft.com/office/officeart/2005/8/colors/colorful5" csCatId="colorful" phldr="1"/>
      <dgm:spPr/>
    </dgm:pt>
    <dgm:pt modelId="{C85E802B-3FCF-4521-B57B-F899A5DEE9E8}">
      <dgm:prSet phldrT="[Text]" custT="1"/>
      <dgm:spPr>
        <a:solidFill>
          <a:srgbClr val="FFC000"/>
        </a:solidFill>
      </dgm:spPr>
      <dgm:t>
        <a:bodyPr/>
        <a:lstStyle/>
        <a:p>
          <a:r>
            <a:rPr lang="en-MY" sz="1200" b="1" dirty="0">
              <a:solidFill>
                <a:schemeClr val="tx1"/>
              </a:solidFill>
              <a:latin typeface="Arial" panose="020B0604020202020204" pitchFamily="34" charset="0"/>
              <a:ea typeface="DengXian"/>
              <a:cs typeface="Arial" panose="020B0604020202020204" pitchFamily="34" charset="0"/>
            </a:rPr>
            <a:t>BANDAR BERDAYA TAHAN RISIKO</a:t>
          </a:r>
          <a:endParaRPr lang="en-US" sz="1200" dirty="0">
            <a:solidFill>
              <a:schemeClr val="tx1"/>
            </a:solidFill>
          </a:endParaRPr>
        </a:p>
      </dgm:t>
    </dgm:pt>
    <dgm:pt modelId="{D4BEB9A0-CCB0-4837-8579-2EA0984FD90E}" type="parTrans" cxnId="{4835C584-2B46-4ECE-8ACF-0377180C3158}">
      <dgm:prSet/>
      <dgm:spPr/>
      <dgm:t>
        <a:bodyPr/>
        <a:lstStyle/>
        <a:p>
          <a:endParaRPr lang="en-US"/>
        </a:p>
      </dgm:t>
    </dgm:pt>
    <dgm:pt modelId="{C4DE5869-B4F0-4DFA-B931-1460ED0B54E9}" type="sibTrans" cxnId="{4835C584-2B46-4ECE-8ACF-0377180C3158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6BADA1C3-74AA-4FD1-9B02-D9FCDC31838D}">
      <dgm:prSet phldrT="[Text]" custT="1"/>
      <dgm:spPr/>
      <dgm:t>
        <a:bodyPr/>
        <a:lstStyle/>
        <a:p>
          <a:r>
            <a:rPr lang="en-MY" sz="1200" b="1" dirty="0">
              <a:solidFill>
                <a:schemeClr val="tx1"/>
              </a:solidFill>
              <a:latin typeface="Arial" panose="020B0604020202020204" pitchFamily="34" charset="0"/>
              <a:ea typeface="DengXian"/>
              <a:cs typeface="Arial" panose="020B0604020202020204" pitchFamily="34" charset="0"/>
            </a:rPr>
            <a:t>BANDAR RENDAH KARBON</a:t>
          </a:r>
          <a:endParaRPr lang="en-US" sz="1200" dirty="0">
            <a:solidFill>
              <a:schemeClr val="tx1"/>
            </a:solidFill>
          </a:endParaRPr>
        </a:p>
      </dgm:t>
    </dgm:pt>
    <dgm:pt modelId="{003DEC0F-90A0-49DD-8EA1-C9DD631C2049}" type="parTrans" cxnId="{2548FC71-9C65-4C62-8983-87D725E2E015}">
      <dgm:prSet/>
      <dgm:spPr/>
      <dgm:t>
        <a:bodyPr/>
        <a:lstStyle/>
        <a:p>
          <a:endParaRPr lang="en-US"/>
        </a:p>
      </dgm:t>
    </dgm:pt>
    <dgm:pt modelId="{AA1031E2-AFAF-4B35-8FF2-7A0DAFBF712E}" type="sibTrans" cxnId="{2548FC71-9C65-4C62-8983-87D725E2E015}">
      <dgm:prSet/>
      <dgm:spPr/>
      <dgm:t>
        <a:bodyPr/>
        <a:lstStyle/>
        <a:p>
          <a:endParaRPr lang="en-US"/>
        </a:p>
      </dgm:t>
    </dgm:pt>
    <dgm:pt modelId="{95B70CC9-B29B-4CA5-9A58-595BDD7A27E7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MY" sz="1200" b="1" dirty="0">
              <a:solidFill>
                <a:schemeClr val="tx1"/>
              </a:solidFill>
              <a:latin typeface="Arial" panose="020B0604020202020204" pitchFamily="34" charset="0"/>
              <a:ea typeface="DengXian"/>
              <a:cs typeface="Arial" panose="020B0604020202020204" pitchFamily="34" charset="0"/>
            </a:rPr>
            <a:t>BANDAR SELAMAT</a:t>
          </a:r>
          <a:endParaRPr lang="en-US" sz="1200" dirty="0">
            <a:solidFill>
              <a:schemeClr val="tx1"/>
            </a:solidFill>
          </a:endParaRPr>
        </a:p>
      </dgm:t>
    </dgm:pt>
    <dgm:pt modelId="{1E8BC9DC-46EB-4DD7-A1F6-AB1CA11A8EF3}" type="parTrans" cxnId="{BA2F060B-6F60-4B46-B2F4-79EE58806FCE}">
      <dgm:prSet/>
      <dgm:spPr/>
      <dgm:t>
        <a:bodyPr/>
        <a:lstStyle/>
        <a:p>
          <a:endParaRPr lang="en-US"/>
        </a:p>
      </dgm:t>
    </dgm:pt>
    <dgm:pt modelId="{E976EEDB-4516-45B7-9522-79ED1E341425}" type="sibTrans" cxnId="{BA2F060B-6F60-4B46-B2F4-79EE58806FCE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n-US"/>
        </a:p>
      </dgm:t>
    </dgm:pt>
    <dgm:pt modelId="{3C132A35-44D2-4C36-96DC-B8A89E2F6B2E}" type="pres">
      <dgm:prSet presAssocID="{89F162D3-A1C2-433C-9974-55D670EBEC4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5CBAAEB-5D6E-47C0-A2C7-B9F215D27432}" type="pres">
      <dgm:prSet presAssocID="{C85E802B-3FCF-4521-B57B-F899A5DEE9E8}" presName="gear1" presStyleLbl="node1" presStyleIdx="0" presStyleCnt="3" custLinFactNeighborX="-10980" custLinFactNeighborY="-18685">
        <dgm:presLayoutVars>
          <dgm:chMax val="1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F73E0416-996F-4551-AEAE-95A59998F5CA}" type="pres">
      <dgm:prSet presAssocID="{C85E802B-3FCF-4521-B57B-F899A5DEE9E8}" presName="gear1srcNode" presStyleLbl="node1" presStyleIdx="0" presStyleCnt="3"/>
      <dgm:spPr/>
      <dgm:t>
        <a:bodyPr/>
        <a:lstStyle/>
        <a:p>
          <a:endParaRPr lang="en-MY"/>
        </a:p>
      </dgm:t>
    </dgm:pt>
    <dgm:pt modelId="{4C8ABE0F-A151-4C67-9B28-77C040330CD1}" type="pres">
      <dgm:prSet presAssocID="{C85E802B-3FCF-4521-B57B-F899A5DEE9E8}" presName="gear1dstNode" presStyleLbl="node1" presStyleIdx="0" presStyleCnt="3"/>
      <dgm:spPr/>
      <dgm:t>
        <a:bodyPr/>
        <a:lstStyle/>
        <a:p>
          <a:endParaRPr lang="en-MY"/>
        </a:p>
      </dgm:t>
    </dgm:pt>
    <dgm:pt modelId="{F7CA51EF-F33B-4990-BA6D-AC2911247540}" type="pres">
      <dgm:prSet presAssocID="{6BADA1C3-74AA-4FD1-9B02-D9FCDC31838D}" presName="gear2" presStyleLbl="node1" presStyleIdx="1" presStyleCnt="3" custScaleX="124983" custLinFactNeighborX="28717" custLinFactNeighborY="-67964">
        <dgm:presLayoutVars>
          <dgm:chMax val="1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41FF7AD8-29B2-4094-8F22-9EABA6FEC8C1}" type="pres">
      <dgm:prSet presAssocID="{6BADA1C3-74AA-4FD1-9B02-D9FCDC31838D}" presName="gear2srcNode" presStyleLbl="node1" presStyleIdx="1" presStyleCnt="3"/>
      <dgm:spPr/>
      <dgm:t>
        <a:bodyPr/>
        <a:lstStyle/>
        <a:p>
          <a:endParaRPr lang="en-MY"/>
        </a:p>
      </dgm:t>
    </dgm:pt>
    <dgm:pt modelId="{81364CAC-3810-46A8-8C7F-0658C3A6D0D9}" type="pres">
      <dgm:prSet presAssocID="{6BADA1C3-74AA-4FD1-9B02-D9FCDC31838D}" presName="gear2dstNode" presStyleLbl="node1" presStyleIdx="1" presStyleCnt="3"/>
      <dgm:spPr/>
      <dgm:t>
        <a:bodyPr/>
        <a:lstStyle/>
        <a:p>
          <a:endParaRPr lang="en-MY"/>
        </a:p>
      </dgm:t>
    </dgm:pt>
    <dgm:pt modelId="{C14347F4-149B-44D7-B6CE-973A752A270E}" type="pres">
      <dgm:prSet presAssocID="{95B70CC9-B29B-4CA5-9A58-595BDD7A27E7}" presName="gear3" presStyleLbl="node1" presStyleIdx="2" presStyleCnt="3" custScaleX="109739" custLinFactNeighborX="38880" custLinFactNeighborY="-39734"/>
      <dgm:spPr/>
      <dgm:t>
        <a:bodyPr/>
        <a:lstStyle/>
        <a:p>
          <a:endParaRPr lang="en-MY"/>
        </a:p>
      </dgm:t>
    </dgm:pt>
    <dgm:pt modelId="{8001B6CB-18A1-4C24-9567-E5A6426DEBBB}" type="pres">
      <dgm:prSet presAssocID="{95B70CC9-B29B-4CA5-9A58-595BDD7A27E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2961C20B-DFD1-4697-8F08-AC9632B7ADED}" type="pres">
      <dgm:prSet presAssocID="{95B70CC9-B29B-4CA5-9A58-595BDD7A27E7}" presName="gear3srcNode" presStyleLbl="node1" presStyleIdx="2" presStyleCnt="3"/>
      <dgm:spPr/>
      <dgm:t>
        <a:bodyPr/>
        <a:lstStyle/>
        <a:p>
          <a:endParaRPr lang="en-MY"/>
        </a:p>
      </dgm:t>
    </dgm:pt>
    <dgm:pt modelId="{C6F12779-28A1-4C2D-94C1-94CAC79E67BC}" type="pres">
      <dgm:prSet presAssocID="{95B70CC9-B29B-4CA5-9A58-595BDD7A27E7}" presName="gear3dstNode" presStyleLbl="node1" presStyleIdx="2" presStyleCnt="3"/>
      <dgm:spPr/>
      <dgm:t>
        <a:bodyPr/>
        <a:lstStyle/>
        <a:p>
          <a:endParaRPr lang="en-MY"/>
        </a:p>
      </dgm:t>
    </dgm:pt>
    <dgm:pt modelId="{DC7F3D65-3AD6-42D7-8E27-08F10E3E0F5F}" type="pres">
      <dgm:prSet presAssocID="{C4DE5869-B4F0-4DFA-B931-1460ED0B54E9}" presName="connector1" presStyleLbl="sibTrans2D1" presStyleIdx="0" presStyleCnt="3" custAng="1798423" custLinFactNeighborX="-6687" custLinFactNeighborY="-19246"/>
      <dgm:spPr/>
      <dgm:t>
        <a:bodyPr/>
        <a:lstStyle/>
        <a:p>
          <a:endParaRPr lang="en-MY"/>
        </a:p>
      </dgm:t>
    </dgm:pt>
    <dgm:pt modelId="{1FA2C708-5BCE-4D24-A30A-88B2B3648D4C}" type="pres">
      <dgm:prSet presAssocID="{AA1031E2-AFAF-4B35-8FF2-7A0DAFBF712E}" presName="connector2" presStyleLbl="sibTrans2D1" presStyleIdx="1" presStyleCnt="3" custLinFactNeighborX="13913" custLinFactNeighborY="-60207"/>
      <dgm:spPr/>
      <dgm:t>
        <a:bodyPr/>
        <a:lstStyle/>
        <a:p>
          <a:endParaRPr lang="en-MY"/>
        </a:p>
      </dgm:t>
    </dgm:pt>
    <dgm:pt modelId="{3897A478-2AAD-46B3-8C8E-E3FCE2415553}" type="pres">
      <dgm:prSet presAssocID="{E976EEDB-4516-45B7-9522-79ED1E341425}" presName="connector3" presStyleLbl="sibTrans2D1" presStyleIdx="2" presStyleCnt="3" custAng="1584720" custLinFactNeighborX="35760" custLinFactNeighborY="-38566"/>
      <dgm:spPr/>
      <dgm:t>
        <a:bodyPr/>
        <a:lstStyle/>
        <a:p>
          <a:endParaRPr lang="en-MY"/>
        </a:p>
      </dgm:t>
    </dgm:pt>
  </dgm:ptLst>
  <dgm:cxnLst>
    <dgm:cxn modelId="{B5DA324A-E5C8-4F68-975A-36F1186BEB35}" type="presOf" srcId="{95B70CC9-B29B-4CA5-9A58-595BDD7A27E7}" destId="{C6F12779-28A1-4C2D-94C1-94CAC79E67BC}" srcOrd="3" destOrd="0" presId="urn:microsoft.com/office/officeart/2005/8/layout/gear1"/>
    <dgm:cxn modelId="{2FB4B947-8B33-4E52-995E-46D7A87094C3}" type="presOf" srcId="{C85E802B-3FCF-4521-B57B-F899A5DEE9E8}" destId="{25CBAAEB-5D6E-47C0-A2C7-B9F215D27432}" srcOrd="0" destOrd="0" presId="urn:microsoft.com/office/officeart/2005/8/layout/gear1"/>
    <dgm:cxn modelId="{6CBAF9C2-519D-42ED-8889-9DF57A27AC32}" type="presOf" srcId="{6BADA1C3-74AA-4FD1-9B02-D9FCDC31838D}" destId="{81364CAC-3810-46A8-8C7F-0658C3A6D0D9}" srcOrd="2" destOrd="0" presId="urn:microsoft.com/office/officeart/2005/8/layout/gear1"/>
    <dgm:cxn modelId="{2584CC3B-4240-4DC8-8CC7-94E1AFBDE058}" type="presOf" srcId="{89F162D3-A1C2-433C-9974-55D670EBEC49}" destId="{3C132A35-44D2-4C36-96DC-B8A89E2F6B2E}" srcOrd="0" destOrd="0" presId="urn:microsoft.com/office/officeart/2005/8/layout/gear1"/>
    <dgm:cxn modelId="{76879112-7A8D-459A-AA29-E6576DDEEA75}" type="presOf" srcId="{AA1031E2-AFAF-4B35-8FF2-7A0DAFBF712E}" destId="{1FA2C708-5BCE-4D24-A30A-88B2B3648D4C}" srcOrd="0" destOrd="0" presId="urn:microsoft.com/office/officeart/2005/8/layout/gear1"/>
    <dgm:cxn modelId="{431A48A4-0113-476B-BB75-E96B6952DCFB}" type="presOf" srcId="{C4DE5869-B4F0-4DFA-B931-1460ED0B54E9}" destId="{DC7F3D65-3AD6-42D7-8E27-08F10E3E0F5F}" srcOrd="0" destOrd="0" presId="urn:microsoft.com/office/officeart/2005/8/layout/gear1"/>
    <dgm:cxn modelId="{4835C584-2B46-4ECE-8ACF-0377180C3158}" srcId="{89F162D3-A1C2-433C-9974-55D670EBEC49}" destId="{C85E802B-3FCF-4521-B57B-F899A5DEE9E8}" srcOrd="0" destOrd="0" parTransId="{D4BEB9A0-CCB0-4837-8579-2EA0984FD90E}" sibTransId="{C4DE5869-B4F0-4DFA-B931-1460ED0B54E9}"/>
    <dgm:cxn modelId="{0506A3BE-B1E3-44D0-8BE5-101B15A893F7}" type="presOf" srcId="{E976EEDB-4516-45B7-9522-79ED1E341425}" destId="{3897A478-2AAD-46B3-8C8E-E3FCE2415553}" srcOrd="0" destOrd="0" presId="urn:microsoft.com/office/officeart/2005/8/layout/gear1"/>
    <dgm:cxn modelId="{4FE820B1-4BC4-4F9C-B459-952F8EF09A0D}" type="presOf" srcId="{95B70CC9-B29B-4CA5-9A58-595BDD7A27E7}" destId="{C14347F4-149B-44D7-B6CE-973A752A270E}" srcOrd="0" destOrd="0" presId="urn:microsoft.com/office/officeart/2005/8/layout/gear1"/>
    <dgm:cxn modelId="{56C9EED5-C6E3-4BB3-881D-301F73F06F96}" type="presOf" srcId="{6BADA1C3-74AA-4FD1-9B02-D9FCDC31838D}" destId="{41FF7AD8-29B2-4094-8F22-9EABA6FEC8C1}" srcOrd="1" destOrd="0" presId="urn:microsoft.com/office/officeart/2005/8/layout/gear1"/>
    <dgm:cxn modelId="{2548FC71-9C65-4C62-8983-87D725E2E015}" srcId="{89F162D3-A1C2-433C-9974-55D670EBEC49}" destId="{6BADA1C3-74AA-4FD1-9B02-D9FCDC31838D}" srcOrd="1" destOrd="0" parTransId="{003DEC0F-90A0-49DD-8EA1-C9DD631C2049}" sibTransId="{AA1031E2-AFAF-4B35-8FF2-7A0DAFBF712E}"/>
    <dgm:cxn modelId="{BA2F060B-6F60-4B46-B2F4-79EE58806FCE}" srcId="{89F162D3-A1C2-433C-9974-55D670EBEC49}" destId="{95B70CC9-B29B-4CA5-9A58-595BDD7A27E7}" srcOrd="2" destOrd="0" parTransId="{1E8BC9DC-46EB-4DD7-A1F6-AB1CA11A8EF3}" sibTransId="{E976EEDB-4516-45B7-9522-79ED1E341425}"/>
    <dgm:cxn modelId="{696AF422-1054-4AB9-812F-3F2798AD4ACD}" type="presOf" srcId="{C85E802B-3FCF-4521-B57B-F899A5DEE9E8}" destId="{4C8ABE0F-A151-4C67-9B28-77C040330CD1}" srcOrd="2" destOrd="0" presId="urn:microsoft.com/office/officeart/2005/8/layout/gear1"/>
    <dgm:cxn modelId="{988ECD3C-5FE1-4AB5-9243-33EDDB8DD256}" type="presOf" srcId="{95B70CC9-B29B-4CA5-9A58-595BDD7A27E7}" destId="{2961C20B-DFD1-4697-8F08-AC9632B7ADED}" srcOrd="2" destOrd="0" presId="urn:microsoft.com/office/officeart/2005/8/layout/gear1"/>
    <dgm:cxn modelId="{2FE4436C-4B41-4DA6-95A6-A1C26F9375DF}" type="presOf" srcId="{95B70CC9-B29B-4CA5-9A58-595BDD7A27E7}" destId="{8001B6CB-18A1-4C24-9567-E5A6426DEBBB}" srcOrd="1" destOrd="0" presId="urn:microsoft.com/office/officeart/2005/8/layout/gear1"/>
    <dgm:cxn modelId="{932E4E9C-96D5-41E6-85F4-1E3F274F661C}" type="presOf" srcId="{C85E802B-3FCF-4521-B57B-F899A5DEE9E8}" destId="{F73E0416-996F-4551-AEAE-95A59998F5CA}" srcOrd="1" destOrd="0" presId="urn:microsoft.com/office/officeart/2005/8/layout/gear1"/>
    <dgm:cxn modelId="{C72C8025-D84B-4244-B4B7-529654E25306}" type="presOf" srcId="{6BADA1C3-74AA-4FD1-9B02-D9FCDC31838D}" destId="{F7CA51EF-F33B-4990-BA6D-AC2911247540}" srcOrd="0" destOrd="0" presId="urn:microsoft.com/office/officeart/2005/8/layout/gear1"/>
    <dgm:cxn modelId="{7F85AC53-E61F-40C3-BEA9-5CA9BA5ACBC4}" type="presParOf" srcId="{3C132A35-44D2-4C36-96DC-B8A89E2F6B2E}" destId="{25CBAAEB-5D6E-47C0-A2C7-B9F215D27432}" srcOrd="0" destOrd="0" presId="urn:microsoft.com/office/officeart/2005/8/layout/gear1"/>
    <dgm:cxn modelId="{55007C99-6087-4A79-8966-FABC05691FF0}" type="presParOf" srcId="{3C132A35-44D2-4C36-96DC-B8A89E2F6B2E}" destId="{F73E0416-996F-4551-AEAE-95A59998F5CA}" srcOrd="1" destOrd="0" presId="urn:microsoft.com/office/officeart/2005/8/layout/gear1"/>
    <dgm:cxn modelId="{8235186D-1A7D-4ECC-BE2D-A429B0975D0B}" type="presParOf" srcId="{3C132A35-44D2-4C36-96DC-B8A89E2F6B2E}" destId="{4C8ABE0F-A151-4C67-9B28-77C040330CD1}" srcOrd="2" destOrd="0" presId="urn:microsoft.com/office/officeart/2005/8/layout/gear1"/>
    <dgm:cxn modelId="{764A8770-50A0-43DF-9776-98CA1FB8C25C}" type="presParOf" srcId="{3C132A35-44D2-4C36-96DC-B8A89E2F6B2E}" destId="{F7CA51EF-F33B-4990-BA6D-AC2911247540}" srcOrd="3" destOrd="0" presId="urn:microsoft.com/office/officeart/2005/8/layout/gear1"/>
    <dgm:cxn modelId="{F8FF7C28-1E7C-4D56-A8C8-C8082222DA4F}" type="presParOf" srcId="{3C132A35-44D2-4C36-96DC-B8A89E2F6B2E}" destId="{41FF7AD8-29B2-4094-8F22-9EABA6FEC8C1}" srcOrd="4" destOrd="0" presId="urn:microsoft.com/office/officeart/2005/8/layout/gear1"/>
    <dgm:cxn modelId="{80C0E344-455F-49C2-B2EC-D9FD68E63534}" type="presParOf" srcId="{3C132A35-44D2-4C36-96DC-B8A89E2F6B2E}" destId="{81364CAC-3810-46A8-8C7F-0658C3A6D0D9}" srcOrd="5" destOrd="0" presId="urn:microsoft.com/office/officeart/2005/8/layout/gear1"/>
    <dgm:cxn modelId="{85C6A282-017E-4E7C-9200-E87631C0525A}" type="presParOf" srcId="{3C132A35-44D2-4C36-96DC-B8A89E2F6B2E}" destId="{C14347F4-149B-44D7-B6CE-973A752A270E}" srcOrd="6" destOrd="0" presId="urn:microsoft.com/office/officeart/2005/8/layout/gear1"/>
    <dgm:cxn modelId="{152FDBBD-A636-4619-AF1C-A65C649917E9}" type="presParOf" srcId="{3C132A35-44D2-4C36-96DC-B8A89E2F6B2E}" destId="{8001B6CB-18A1-4C24-9567-E5A6426DEBBB}" srcOrd="7" destOrd="0" presId="urn:microsoft.com/office/officeart/2005/8/layout/gear1"/>
    <dgm:cxn modelId="{12C22625-CE95-43F2-AA23-7F3A856FF10D}" type="presParOf" srcId="{3C132A35-44D2-4C36-96DC-B8A89E2F6B2E}" destId="{2961C20B-DFD1-4697-8F08-AC9632B7ADED}" srcOrd="8" destOrd="0" presId="urn:microsoft.com/office/officeart/2005/8/layout/gear1"/>
    <dgm:cxn modelId="{CEF7488A-C5F6-4B9D-9831-FB893EEF41A0}" type="presParOf" srcId="{3C132A35-44D2-4C36-96DC-B8A89E2F6B2E}" destId="{C6F12779-28A1-4C2D-94C1-94CAC79E67BC}" srcOrd="9" destOrd="0" presId="urn:microsoft.com/office/officeart/2005/8/layout/gear1"/>
    <dgm:cxn modelId="{17FC22A8-AE6C-43DE-AD0D-73F136D8A0E5}" type="presParOf" srcId="{3C132A35-44D2-4C36-96DC-B8A89E2F6B2E}" destId="{DC7F3D65-3AD6-42D7-8E27-08F10E3E0F5F}" srcOrd="10" destOrd="0" presId="urn:microsoft.com/office/officeart/2005/8/layout/gear1"/>
    <dgm:cxn modelId="{C48E08CC-F221-404B-B3F0-7BC4D468F1F4}" type="presParOf" srcId="{3C132A35-44D2-4C36-96DC-B8A89E2F6B2E}" destId="{1FA2C708-5BCE-4D24-A30A-88B2B3648D4C}" srcOrd="11" destOrd="0" presId="urn:microsoft.com/office/officeart/2005/8/layout/gear1"/>
    <dgm:cxn modelId="{F6B8F502-F32A-4891-87DB-C53EB3F8C868}" type="presParOf" srcId="{3C132A35-44D2-4C36-96DC-B8A89E2F6B2E}" destId="{3897A478-2AAD-46B3-8C8E-E3FCE2415553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CBAAEB-5D6E-47C0-A2C7-B9F215D27432}">
      <dsp:nvSpPr>
        <dsp:cNvPr id="0" name=""/>
        <dsp:cNvSpPr/>
      </dsp:nvSpPr>
      <dsp:spPr>
        <a:xfrm>
          <a:off x="1321119" y="1810490"/>
          <a:ext cx="1864982" cy="1864982"/>
        </a:xfrm>
        <a:prstGeom prst="gear9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 dirty="0">
              <a:solidFill>
                <a:schemeClr val="tx1"/>
              </a:solidFill>
              <a:latin typeface="Arial" panose="020B0604020202020204" pitchFamily="34" charset="0"/>
              <a:ea typeface="DengXian"/>
              <a:cs typeface="Arial" panose="020B0604020202020204" pitchFamily="34" charset="0"/>
            </a:rPr>
            <a:t>BANDAR BERDAYA TAHAN RISIKO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696063" y="2247353"/>
        <a:ext cx="1115094" cy="958639"/>
      </dsp:txXfrm>
    </dsp:sp>
    <dsp:sp modelId="{F7CA51EF-F33B-4990-BA6D-AC2911247540}">
      <dsp:nvSpPr>
        <dsp:cNvPr id="0" name=""/>
        <dsp:cNvSpPr/>
      </dsp:nvSpPr>
      <dsp:spPr>
        <a:xfrm>
          <a:off x="660888" y="796317"/>
          <a:ext cx="1695207" cy="1356350"/>
        </a:xfrm>
        <a:prstGeom prst="gear6">
          <a:avLst/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 dirty="0">
              <a:solidFill>
                <a:schemeClr val="tx1"/>
              </a:solidFill>
              <a:latin typeface="Arial" panose="020B0604020202020204" pitchFamily="34" charset="0"/>
              <a:ea typeface="DengXian"/>
              <a:cs typeface="Arial" panose="020B0604020202020204" pitchFamily="34" charset="0"/>
            </a:rPr>
            <a:t>BANDAR RENDAH KARBON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51610" y="1139846"/>
        <a:ext cx="913763" cy="669292"/>
      </dsp:txXfrm>
    </dsp:sp>
    <dsp:sp modelId="{C14347F4-149B-44D7-B6CE-973A752A270E}">
      <dsp:nvSpPr>
        <dsp:cNvPr id="0" name=""/>
        <dsp:cNvSpPr/>
      </dsp:nvSpPr>
      <dsp:spPr>
        <a:xfrm rot="20700000">
          <a:off x="1744928" y="173023"/>
          <a:ext cx="1505746" cy="1281573"/>
        </a:xfrm>
        <a:prstGeom prst="gear6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200" b="1" kern="1200" dirty="0">
              <a:solidFill>
                <a:schemeClr val="tx1"/>
              </a:solidFill>
              <a:latin typeface="Arial" panose="020B0604020202020204" pitchFamily="34" charset="0"/>
              <a:ea typeface="DengXian"/>
              <a:cs typeface="Arial" panose="020B0604020202020204" pitchFamily="34" charset="0"/>
            </a:rPr>
            <a:t>BANDAR SELAMAT</a:t>
          </a:r>
          <a:endParaRPr lang="en-US" sz="1200" kern="1200" dirty="0">
            <a:solidFill>
              <a:schemeClr val="tx1"/>
            </a:solidFill>
          </a:endParaRPr>
        </a:p>
      </dsp:txBody>
      <dsp:txXfrm rot="-20700000">
        <a:off x="2088478" y="440814"/>
        <a:ext cx="818645" cy="745992"/>
      </dsp:txXfrm>
    </dsp:sp>
    <dsp:sp modelId="{DC7F3D65-3AD6-42D7-8E27-08F10E3E0F5F}">
      <dsp:nvSpPr>
        <dsp:cNvPr id="0" name=""/>
        <dsp:cNvSpPr/>
      </dsp:nvSpPr>
      <dsp:spPr>
        <a:xfrm rot="1798423">
          <a:off x="1214239" y="1422972"/>
          <a:ext cx="2387177" cy="2387177"/>
        </a:xfrm>
        <a:prstGeom prst="circularArrow">
          <a:avLst>
            <a:gd name="adj1" fmla="val 4688"/>
            <a:gd name="adj2" fmla="val 299029"/>
            <a:gd name="adj3" fmla="val 2493474"/>
            <a:gd name="adj4" fmla="val 15911054"/>
            <a:gd name="adj5" fmla="val 5469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A2C708-5BCE-4D24-A30A-88B2B3648D4C}">
      <dsp:nvSpPr>
        <dsp:cNvPr id="0" name=""/>
        <dsp:cNvSpPr/>
      </dsp:nvSpPr>
      <dsp:spPr>
        <a:xfrm>
          <a:off x="441918" y="377236"/>
          <a:ext cx="1734433" cy="173443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7A478-2AAD-46B3-8C8E-E3FCE2415553}">
      <dsp:nvSpPr>
        <dsp:cNvPr id="0" name=""/>
        <dsp:cNvSpPr/>
      </dsp:nvSpPr>
      <dsp:spPr>
        <a:xfrm rot="1584720">
          <a:off x="1561846" y="-226447"/>
          <a:ext cx="1870068" cy="1870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0743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4986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6698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99776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9709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88399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1767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1782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9831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5006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79607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8BC7D-6953-4A50-8985-542E05528DCC}" type="datetimeFigureOut">
              <a:rPr lang="en-MY" smtClean="0"/>
              <a:t>11/2/2019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08B6D-6674-497E-A7EE-AC975F7605D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5072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12742" y="2587668"/>
            <a:ext cx="65590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i-FI" sz="2800" b="1" dirty="0">
                <a:ea typeface="Times New Roman" panose="02020603050405020304" pitchFamily="18" charset="0"/>
              </a:rPr>
              <a:t>YB TUAN HAJI KHALID BIN </a:t>
            </a:r>
            <a:r>
              <a:rPr lang="fi-FI" sz="2800" b="1" dirty="0" smtClean="0">
                <a:ea typeface="Times New Roman" panose="02020603050405020304" pitchFamily="18" charset="0"/>
              </a:rPr>
              <a:t>ABD. SAMAD</a:t>
            </a:r>
            <a:endParaRPr lang="fi-FI" sz="2800" b="1" dirty="0"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fi-FI" sz="2800" b="1" dirty="0">
                <a:ea typeface="Times New Roman" panose="02020603050405020304" pitchFamily="18" charset="0"/>
              </a:rPr>
              <a:t>MENTERI WILAYAH PERSEKUTUAN</a:t>
            </a:r>
            <a:endParaRPr lang="en-MY" sz="2800" b="1" dirty="0"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7424" y="6238425"/>
            <a:ext cx="60461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i-FI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SAMBUTAN </a:t>
            </a:r>
            <a:r>
              <a:rPr lang="fi-FI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HARI WILAYAH PERSEKUTUAN</a:t>
            </a:r>
            <a:r>
              <a:rPr lang="en-MY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i-FI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SHWP </a:t>
            </a:r>
            <a:r>
              <a:rPr lang="fi-FI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2019</a:t>
            </a:r>
            <a:endParaRPr lang="en-MY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8126" y="3767842"/>
            <a:ext cx="926832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MY" sz="3600" b="1" dirty="0" smtClean="0">
                <a:solidFill>
                  <a:srgbClr val="047D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WAWASAN </a:t>
            </a:r>
            <a:r>
              <a:rPr lang="en-MY" sz="3600" b="1" dirty="0">
                <a:solidFill>
                  <a:srgbClr val="047D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PERANCANGAN BANDAR DAN DESA DI MALAYSIA</a:t>
            </a:r>
          </a:p>
        </p:txBody>
      </p:sp>
      <p:pic>
        <p:nvPicPr>
          <p:cNvPr id="12" name="Picture 2" descr="D:\Backup D\KORPORAT PLANMalaysia\2018\Hari Wilayah\menter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368" y="-654063"/>
            <a:ext cx="4217697" cy="632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lowchart: Data 3"/>
          <p:cNvSpPr/>
          <p:nvPr/>
        </p:nvSpPr>
        <p:spPr>
          <a:xfrm flipV="1">
            <a:off x="2522714" y="1273852"/>
            <a:ext cx="5097285" cy="130892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236 w 10000"/>
              <a:gd name="connsiteY3" fmla="*/ 9986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900 w 10000"/>
              <a:gd name="connsiteY1" fmla="*/ 92 h 10000"/>
              <a:gd name="connsiteX2" fmla="*/ 10000 w 10000"/>
              <a:gd name="connsiteY2" fmla="*/ 0 h 10000"/>
              <a:gd name="connsiteX3" fmla="*/ 9236 w 10000"/>
              <a:gd name="connsiteY3" fmla="*/ 9986 h 10000"/>
              <a:gd name="connsiteX4" fmla="*/ 0 w 10000"/>
              <a:gd name="connsiteY4" fmla="*/ 10000 h 10000"/>
              <a:gd name="connsiteX0" fmla="*/ 0 w 10000"/>
              <a:gd name="connsiteY0" fmla="*/ 10106 h 10106"/>
              <a:gd name="connsiteX1" fmla="*/ 737 w 10000"/>
              <a:gd name="connsiteY1" fmla="*/ 0 h 10106"/>
              <a:gd name="connsiteX2" fmla="*/ 10000 w 10000"/>
              <a:gd name="connsiteY2" fmla="*/ 106 h 10106"/>
              <a:gd name="connsiteX3" fmla="*/ 9236 w 10000"/>
              <a:gd name="connsiteY3" fmla="*/ 10092 h 10106"/>
              <a:gd name="connsiteX4" fmla="*/ 0 w 10000"/>
              <a:gd name="connsiteY4" fmla="*/ 10106 h 10106"/>
              <a:gd name="connsiteX0" fmla="*/ 0 w 10000"/>
              <a:gd name="connsiteY0" fmla="*/ 11356 h 11356"/>
              <a:gd name="connsiteX1" fmla="*/ 1041 w 10000"/>
              <a:gd name="connsiteY1" fmla="*/ 0 h 11356"/>
              <a:gd name="connsiteX2" fmla="*/ 10000 w 10000"/>
              <a:gd name="connsiteY2" fmla="*/ 1356 h 11356"/>
              <a:gd name="connsiteX3" fmla="*/ 9236 w 10000"/>
              <a:gd name="connsiteY3" fmla="*/ 11342 h 11356"/>
              <a:gd name="connsiteX4" fmla="*/ 0 w 10000"/>
              <a:gd name="connsiteY4" fmla="*/ 11356 h 11356"/>
              <a:gd name="connsiteX0" fmla="*/ 0 w 10000"/>
              <a:gd name="connsiteY0" fmla="*/ 12030 h 12030"/>
              <a:gd name="connsiteX1" fmla="*/ 1063 w 10000"/>
              <a:gd name="connsiteY1" fmla="*/ 0 h 12030"/>
              <a:gd name="connsiteX2" fmla="*/ 10000 w 10000"/>
              <a:gd name="connsiteY2" fmla="*/ 2030 h 12030"/>
              <a:gd name="connsiteX3" fmla="*/ 9236 w 10000"/>
              <a:gd name="connsiteY3" fmla="*/ 12016 h 12030"/>
              <a:gd name="connsiteX4" fmla="*/ 0 w 10000"/>
              <a:gd name="connsiteY4" fmla="*/ 12030 h 12030"/>
              <a:gd name="connsiteX0" fmla="*/ 0 w 9864"/>
              <a:gd name="connsiteY0" fmla="*/ 12030 h 12030"/>
              <a:gd name="connsiteX1" fmla="*/ 1063 w 9864"/>
              <a:gd name="connsiteY1" fmla="*/ 0 h 12030"/>
              <a:gd name="connsiteX2" fmla="*/ 9864 w 9864"/>
              <a:gd name="connsiteY2" fmla="*/ 3946 h 12030"/>
              <a:gd name="connsiteX3" fmla="*/ 9236 w 9864"/>
              <a:gd name="connsiteY3" fmla="*/ 12016 h 12030"/>
              <a:gd name="connsiteX4" fmla="*/ 0 w 9864"/>
              <a:gd name="connsiteY4" fmla="*/ 12030 h 12030"/>
              <a:gd name="connsiteX0" fmla="*/ 0 w 10000"/>
              <a:gd name="connsiteY0" fmla="*/ 11165 h 11165"/>
              <a:gd name="connsiteX1" fmla="*/ 1172 w 10000"/>
              <a:gd name="connsiteY1" fmla="*/ 0 h 11165"/>
              <a:gd name="connsiteX2" fmla="*/ 10000 w 10000"/>
              <a:gd name="connsiteY2" fmla="*/ 4445 h 11165"/>
              <a:gd name="connsiteX3" fmla="*/ 9363 w 10000"/>
              <a:gd name="connsiteY3" fmla="*/ 11153 h 11165"/>
              <a:gd name="connsiteX4" fmla="*/ 0 w 10000"/>
              <a:gd name="connsiteY4" fmla="*/ 11165 h 11165"/>
              <a:gd name="connsiteX0" fmla="*/ 0 w 9994"/>
              <a:gd name="connsiteY0" fmla="*/ 11165 h 11165"/>
              <a:gd name="connsiteX1" fmla="*/ 1172 w 9994"/>
              <a:gd name="connsiteY1" fmla="*/ 0 h 11165"/>
              <a:gd name="connsiteX2" fmla="*/ 9994 w 9994"/>
              <a:gd name="connsiteY2" fmla="*/ 4894 h 11165"/>
              <a:gd name="connsiteX3" fmla="*/ 9363 w 9994"/>
              <a:gd name="connsiteY3" fmla="*/ 11153 h 11165"/>
              <a:gd name="connsiteX4" fmla="*/ 0 w 9994"/>
              <a:gd name="connsiteY4" fmla="*/ 11165 h 11165"/>
              <a:gd name="connsiteX0" fmla="*/ 0 w 9942"/>
              <a:gd name="connsiteY0" fmla="*/ 10000 h 10000"/>
              <a:gd name="connsiteX1" fmla="*/ 1173 w 9942"/>
              <a:gd name="connsiteY1" fmla="*/ 0 h 10000"/>
              <a:gd name="connsiteX2" fmla="*/ 9942 w 9942"/>
              <a:gd name="connsiteY2" fmla="*/ 2879 h 10000"/>
              <a:gd name="connsiteX3" fmla="*/ 9369 w 9942"/>
              <a:gd name="connsiteY3" fmla="*/ 9989 h 10000"/>
              <a:gd name="connsiteX4" fmla="*/ 0 w 9942"/>
              <a:gd name="connsiteY4" fmla="*/ 10000 h 10000"/>
              <a:gd name="connsiteX0" fmla="*/ 0 w 9936"/>
              <a:gd name="connsiteY0" fmla="*/ 11102 h 11102"/>
              <a:gd name="connsiteX1" fmla="*/ 1116 w 9936"/>
              <a:gd name="connsiteY1" fmla="*/ 0 h 11102"/>
              <a:gd name="connsiteX2" fmla="*/ 9936 w 9936"/>
              <a:gd name="connsiteY2" fmla="*/ 2879 h 11102"/>
              <a:gd name="connsiteX3" fmla="*/ 9360 w 9936"/>
              <a:gd name="connsiteY3" fmla="*/ 9989 h 11102"/>
              <a:gd name="connsiteX4" fmla="*/ 0 w 9936"/>
              <a:gd name="connsiteY4" fmla="*/ 11102 h 11102"/>
              <a:gd name="connsiteX0" fmla="*/ 0 w 10000"/>
              <a:gd name="connsiteY0" fmla="*/ 10000 h 10000"/>
              <a:gd name="connsiteX1" fmla="*/ 1123 w 10000"/>
              <a:gd name="connsiteY1" fmla="*/ 0 h 10000"/>
              <a:gd name="connsiteX2" fmla="*/ 10000 w 10000"/>
              <a:gd name="connsiteY2" fmla="*/ 2593 h 10000"/>
              <a:gd name="connsiteX3" fmla="*/ 9420 w 10000"/>
              <a:gd name="connsiteY3" fmla="*/ 8997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1123 w 10000"/>
              <a:gd name="connsiteY1" fmla="*/ 0 h 10000"/>
              <a:gd name="connsiteX2" fmla="*/ 10000 w 10000"/>
              <a:gd name="connsiteY2" fmla="*/ 2593 h 10000"/>
              <a:gd name="connsiteX3" fmla="*/ 9420 w 10000"/>
              <a:gd name="connsiteY3" fmla="*/ 8997 h 10000"/>
              <a:gd name="connsiteX4" fmla="*/ 0 w 10000"/>
              <a:gd name="connsiteY4" fmla="*/ 10000 h 10000"/>
              <a:gd name="connsiteX0" fmla="*/ 0 w 10000"/>
              <a:gd name="connsiteY0" fmla="*/ 9932 h 9932"/>
              <a:gd name="connsiteX1" fmla="*/ 937 w 10000"/>
              <a:gd name="connsiteY1" fmla="*/ 0 h 9932"/>
              <a:gd name="connsiteX2" fmla="*/ 10000 w 10000"/>
              <a:gd name="connsiteY2" fmla="*/ 2525 h 9932"/>
              <a:gd name="connsiteX3" fmla="*/ 9420 w 10000"/>
              <a:gd name="connsiteY3" fmla="*/ 8929 h 9932"/>
              <a:gd name="connsiteX4" fmla="*/ 0 w 10000"/>
              <a:gd name="connsiteY4" fmla="*/ 9932 h 9932"/>
              <a:gd name="connsiteX0" fmla="*/ 0 w 10129"/>
              <a:gd name="connsiteY0" fmla="*/ 10000 h 10000"/>
              <a:gd name="connsiteX1" fmla="*/ 937 w 10129"/>
              <a:gd name="connsiteY1" fmla="*/ 0 h 10000"/>
              <a:gd name="connsiteX2" fmla="*/ 10129 w 10129"/>
              <a:gd name="connsiteY2" fmla="*/ 2211 h 10000"/>
              <a:gd name="connsiteX3" fmla="*/ 9420 w 10129"/>
              <a:gd name="connsiteY3" fmla="*/ 8990 h 10000"/>
              <a:gd name="connsiteX4" fmla="*/ 0 w 10129"/>
              <a:gd name="connsiteY4" fmla="*/ 10000 h 10000"/>
              <a:gd name="connsiteX0" fmla="*/ 0 w 10129"/>
              <a:gd name="connsiteY0" fmla="*/ 10000 h 10000"/>
              <a:gd name="connsiteX1" fmla="*/ 937 w 10129"/>
              <a:gd name="connsiteY1" fmla="*/ 0 h 10000"/>
              <a:gd name="connsiteX2" fmla="*/ 10129 w 10129"/>
              <a:gd name="connsiteY2" fmla="*/ 2211 h 10000"/>
              <a:gd name="connsiteX3" fmla="*/ 9420 w 10129"/>
              <a:gd name="connsiteY3" fmla="*/ 8990 h 10000"/>
              <a:gd name="connsiteX4" fmla="*/ 0 w 10129"/>
              <a:gd name="connsiteY4" fmla="*/ 10000 h 10000"/>
              <a:gd name="connsiteX0" fmla="*/ 0 w 10129"/>
              <a:gd name="connsiteY0" fmla="*/ 10000 h 10000"/>
              <a:gd name="connsiteX1" fmla="*/ 937 w 10129"/>
              <a:gd name="connsiteY1" fmla="*/ 0 h 10000"/>
              <a:gd name="connsiteX2" fmla="*/ 10129 w 10129"/>
              <a:gd name="connsiteY2" fmla="*/ 2211 h 10000"/>
              <a:gd name="connsiteX3" fmla="*/ 9420 w 10129"/>
              <a:gd name="connsiteY3" fmla="*/ 8990 h 10000"/>
              <a:gd name="connsiteX4" fmla="*/ 0 w 10129"/>
              <a:gd name="connsiteY4" fmla="*/ 10000 h 10000"/>
              <a:gd name="connsiteX0" fmla="*/ 0 w 10129"/>
              <a:gd name="connsiteY0" fmla="*/ 10000 h 10000"/>
              <a:gd name="connsiteX1" fmla="*/ 937 w 10129"/>
              <a:gd name="connsiteY1" fmla="*/ 0 h 10000"/>
              <a:gd name="connsiteX2" fmla="*/ 10129 w 10129"/>
              <a:gd name="connsiteY2" fmla="*/ 2211 h 10000"/>
              <a:gd name="connsiteX3" fmla="*/ 9560 w 10129"/>
              <a:gd name="connsiteY3" fmla="*/ 9200 h 10000"/>
              <a:gd name="connsiteX4" fmla="*/ 0 w 10129"/>
              <a:gd name="connsiteY4" fmla="*/ 10000 h 10000"/>
              <a:gd name="connsiteX0" fmla="*/ 0 w 10129"/>
              <a:gd name="connsiteY0" fmla="*/ 10000 h 10000"/>
              <a:gd name="connsiteX1" fmla="*/ 937 w 10129"/>
              <a:gd name="connsiteY1" fmla="*/ 0 h 10000"/>
              <a:gd name="connsiteX2" fmla="*/ 10129 w 10129"/>
              <a:gd name="connsiteY2" fmla="*/ 2211 h 10000"/>
              <a:gd name="connsiteX3" fmla="*/ 9560 w 10129"/>
              <a:gd name="connsiteY3" fmla="*/ 9200 h 10000"/>
              <a:gd name="connsiteX4" fmla="*/ 0 w 10129"/>
              <a:gd name="connsiteY4" fmla="*/ 10000 h 10000"/>
              <a:gd name="connsiteX0" fmla="*/ 0 w 10129"/>
              <a:gd name="connsiteY0" fmla="*/ 10000 h 10000"/>
              <a:gd name="connsiteX1" fmla="*/ 937 w 10129"/>
              <a:gd name="connsiteY1" fmla="*/ 0 h 10000"/>
              <a:gd name="connsiteX2" fmla="*/ 10129 w 10129"/>
              <a:gd name="connsiteY2" fmla="*/ 2211 h 10000"/>
              <a:gd name="connsiteX3" fmla="*/ 9560 w 10129"/>
              <a:gd name="connsiteY3" fmla="*/ 9200 h 10000"/>
              <a:gd name="connsiteX4" fmla="*/ 0 w 10129"/>
              <a:gd name="connsiteY4" fmla="*/ 10000 h 10000"/>
              <a:gd name="connsiteX0" fmla="*/ 0 w 9965"/>
              <a:gd name="connsiteY0" fmla="*/ 10049 h 10049"/>
              <a:gd name="connsiteX1" fmla="*/ 773 w 9965"/>
              <a:gd name="connsiteY1" fmla="*/ 0 h 10049"/>
              <a:gd name="connsiteX2" fmla="*/ 9965 w 9965"/>
              <a:gd name="connsiteY2" fmla="*/ 2211 h 10049"/>
              <a:gd name="connsiteX3" fmla="*/ 9396 w 9965"/>
              <a:gd name="connsiteY3" fmla="*/ 9200 h 10049"/>
              <a:gd name="connsiteX4" fmla="*/ 0 w 9965"/>
              <a:gd name="connsiteY4" fmla="*/ 10049 h 10049"/>
              <a:gd name="connsiteX0" fmla="*/ 0 w 10000"/>
              <a:gd name="connsiteY0" fmla="*/ 10000 h 10000"/>
              <a:gd name="connsiteX1" fmla="*/ 776 w 10000"/>
              <a:gd name="connsiteY1" fmla="*/ 0 h 10000"/>
              <a:gd name="connsiteX2" fmla="*/ 10000 w 10000"/>
              <a:gd name="connsiteY2" fmla="*/ 2200 h 10000"/>
              <a:gd name="connsiteX3" fmla="*/ 9429 w 10000"/>
              <a:gd name="connsiteY3" fmla="*/ 9155 h 10000"/>
              <a:gd name="connsiteX4" fmla="*/ 0 w 10000"/>
              <a:gd name="connsiteY4" fmla="*/ 10000 h 10000"/>
              <a:gd name="connsiteX0" fmla="*/ 0 w 10000"/>
              <a:gd name="connsiteY0" fmla="*/ 9501 h 9501"/>
              <a:gd name="connsiteX1" fmla="*/ 767 w 10000"/>
              <a:gd name="connsiteY1" fmla="*/ 0 h 9501"/>
              <a:gd name="connsiteX2" fmla="*/ 10000 w 10000"/>
              <a:gd name="connsiteY2" fmla="*/ 1701 h 9501"/>
              <a:gd name="connsiteX3" fmla="*/ 9429 w 10000"/>
              <a:gd name="connsiteY3" fmla="*/ 8656 h 9501"/>
              <a:gd name="connsiteX4" fmla="*/ 0 w 10000"/>
              <a:gd name="connsiteY4" fmla="*/ 9501 h 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501">
                <a:moveTo>
                  <a:pt x="0" y="9501"/>
                </a:moveTo>
                <a:cubicBezTo>
                  <a:pt x="602" y="5695"/>
                  <a:pt x="513" y="2263"/>
                  <a:pt x="767" y="0"/>
                </a:cubicBezTo>
                <a:lnTo>
                  <a:pt x="10000" y="1701"/>
                </a:lnTo>
                <a:cubicBezTo>
                  <a:pt x="9516" y="4120"/>
                  <a:pt x="9858" y="4185"/>
                  <a:pt x="9429" y="8656"/>
                </a:cubicBezTo>
                <a:lnTo>
                  <a:pt x="0" y="9501"/>
                </a:lnTo>
                <a:close/>
              </a:path>
            </a:pathLst>
          </a:custGeom>
          <a:solidFill>
            <a:srgbClr val="047D9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2522714" y="1153288"/>
            <a:ext cx="473915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8000" b="1" dirty="0" smtClean="0">
                <a:solidFill>
                  <a:schemeClr val="bg1"/>
                </a:solidFill>
                <a:latin typeface="HP Simplified" pitchFamily="34" charset="0"/>
                <a:ea typeface="Calibri"/>
                <a:cs typeface="Arial"/>
              </a:rPr>
              <a:t>UCAPAN</a:t>
            </a:r>
            <a:endParaRPr lang="en-MY" sz="8000" b="1" dirty="0">
              <a:solidFill>
                <a:schemeClr val="bg1"/>
              </a:solidFill>
              <a:effectLst/>
              <a:latin typeface="HP Simplified" pitchFamily="34" charset="0"/>
              <a:ea typeface="Calibri"/>
              <a:cs typeface="Times New Roman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0" y="5672778"/>
            <a:ext cx="1219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1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531" y="3510072"/>
            <a:ext cx="4085653" cy="21999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4203" y="1309142"/>
            <a:ext cx="36972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dirty="0" err="1" smtClean="0">
                <a:effectLst/>
                <a:latin typeface="Arial" panose="020B0604020202020204" pitchFamily="34" charset="0"/>
                <a:ea typeface="等线"/>
              </a:rPr>
              <a:t>Satu</a:t>
            </a:r>
            <a:r>
              <a:rPr lang="en-MY" sz="28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effectLst/>
                <a:latin typeface="Arial" panose="020B0604020202020204" pitchFamily="34" charset="0"/>
                <a:ea typeface="等线"/>
              </a:rPr>
              <a:t>kum</a:t>
            </a:r>
            <a:r>
              <a:rPr lang="en-MY" sz="2800" b="1" dirty="0" err="1" smtClean="0">
                <a:latin typeface="Arial" panose="020B0604020202020204" pitchFamily="34" charset="0"/>
                <a:ea typeface="等线"/>
              </a:rPr>
              <a:t>pulan</a:t>
            </a:r>
            <a:r>
              <a:rPr lang="en-MY" sz="2800" b="1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latin typeface="Arial" panose="020B0604020202020204" pitchFamily="34" charset="0"/>
                <a:ea typeface="等线"/>
              </a:rPr>
              <a:t>pakar</a:t>
            </a:r>
            <a:r>
              <a:rPr lang="en-MY" sz="2800" b="1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latin typeface="Arial" panose="020B0604020202020204" pitchFamily="34" charset="0"/>
                <a:ea typeface="等线"/>
              </a:rPr>
              <a:t>perbandaran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berkaitan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perancangan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perbandaran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perlu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diwujudkan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.</a:t>
            </a:r>
            <a:endParaRPr lang="en-MY" sz="2800" dirty="0" smtClean="0">
              <a:effectLst/>
              <a:latin typeface="Arial" panose="020B0604020202020204" pitchFamily="34" charset="0"/>
              <a:ea typeface="等线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19034" y="1479196"/>
            <a:ext cx="54729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Isu-isu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perancangan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perbandaran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dilihat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dengan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jelas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dari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segi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i="1" dirty="0" smtClean="0">
                <a:latin typeface="Arial" panose="020B0604020202020204" pitchFamily="34" charset="0"/>
                <a:ea typeface="等线"/>
              </a:rPr>
              <a:t>outcome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berasaskan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i="1" dirty="0" smtClean="0">
                <a:latin typeface="Arial" panose="020B0604020202020204" pitchFamily="34" charset="0"/>
                <a:ea typeface="等线"/>
              </a:rPr>
              <a:t>evidence-based.</a:t>
            </a:r>
            <a:endParaRPr lang="en-MY" sz="2800" b="1" i="1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61986" y="338856"/>
            <a:ext cx="5582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PUSAT KECEMERLANGAN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713" y="1165295"/>
            <a:ext cx="2915689" cy="29156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7" b="15064"/>
          <a:stretch/>
        </p:blipFill>
        <p:spPr>
          <a:xfrm>
            <a:off x="103035" y="4230366"/>
            <a:ext cx="4468965" cy="25293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543" y="4274907"/>
            <a:ext cx="3703718" cy="24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25" y="2949389"/>
            <a:ext cx="5566917" cy="3854019"/>
          </a:xfrm>
          <a:prstGeom prst="rect">
            <a:avLst/>
          </a:prstGeom>
        </p:spPr>
      </p:pic>
      <p:pic>
        <p:nvPicPr>
          <p:cNvPr id="5132" name="Picture 1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555" y="1149867"/>
            <a:ext cx="3505797" cy="177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576299" y="335705"/>
            <a:ext cx="56157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PUSAT KECEMERLANGAN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294" y="1283799"/>
            <a:ext cx="55942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b="1" dirty="0" err="1" smtClean="0">
                <a:solidFill>
                  <a:srgbClr val="00B050"/>
                </a:solidFill>
                <a:effectLst/>
                <a:latin typeface="Arial" panose="020B0604020202020204" pitchFamily="34" charset="0"/>
                <a:ea typeface="等线"/>
              </a:rPr>
              <a:t>PLAN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Malaysia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perlu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menjadi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pusat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data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maklumat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gunatanah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negara</a:t>
            </a:r>
            <a:r>
              <a:rPr lang="en-MY" sz="2400" b="1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di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dalam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membantu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menasihati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kerajaan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dalam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membuat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keputusan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.</a:t>
            </a:r>
            <a:endParaRPr lang="en-MY" sz="2400" dirty="0" smtClean="0">
              <a:effectLst/>
              <a:latin typeface="Arial" panose="020B0604020202020204" pitchFamily="34" charset="0"/>
              <a:ea typeface="等线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585" y="3072221"/>
            <a:ext cx="5211767" cy="26927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401" y="1054331"/>
            <a:ext cx="2835278" cy="2835278"/>
          </a:xfrm>
          <a:prstGeom prst="rect">
            <a:avLst/>
          </a:prstGeom>
        </p:spPr>
      </p:pic>
      <p:sp>
        <p:nvSpPr>
          <p:cNvPr id="22" name="Horizontal Scroll 21"/>
          <p:cNvSpPr/>
          <p:nvPr/>
        </p:nvSpPr>
        <p:spPr>
          <a:xfrm>
            <a:off x="6133589" y="5865503"/>
            <a:ext cx="3250560" cy="853194"/>
          </a:xfrm>
          <a:prstGeom prst="horizontalScroll">
            <a:avLst/>
          </a:prstGeom>
          <a:solidFill>
            <a:srgbClr val="047D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I-Plan </a:t>
            </a:r>
            <a:r>
              <a:rPr lang="en-MY" sz="24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 MUO</a:t>
            </a:r>
            <a:endParaRPr lang="en-MY" sz="2400" b="1" dirty="0">
              <a:solidFill>
                <a:schemeClr val="bg1"/>
              </a:solidFill>
              <a:latin typeface="Arial" panose="020B0604020202020204" pitchFamily="34" charset="0"/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4644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mart city. man user and smartphone with residential smart city infrastructure">
            <a:extLst>
              <a:ext uri="{FF2B5EF4-FFF2-40B4-BE49-F238E27FC236}">
                <a16:creationId xmlns:a16="http://schemas.microsoft.com/office/drawing/2014/main" xmlns="" id="{73A9EC5C-4691-4609-8CA7-594F4C458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855" y="1810620"/>
            <a:ext cx="4646082" cy="42576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Image result for akta 1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4" name="Rectangle 3"/>
          <p:cNvSpPr/>
          <p:nvPr/>
        </p:nvSpPr>
        <p:spPr>
          <a:xfrm>
            <a:off x="6652534" y="239015"/>
            <a:ext cx="5226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PENDEKATAN </a:t>
            </a:r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BAHARU </a:t>
            </a:r>
            <a:r>
              <a:rPr lang="en-MY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DALAM PERANCANGAN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xmlns="" id="{D2298E2B-AC1B-4033-9594-B75C716E83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3573553"/>
              </p:ext>
            </p:extLst>
          </p:nvPr>
        </p:nvGraphicFramePr>
        <p:xfrm>
          <a:off x="8514960" y="1855069"/>
          <a:ext cx="3390877" cy="4657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1864809" y="4703429"/>
            <a:ext cx="2062250" cy="2050334"/>
            <a:chOff x="1525894" y="2179215"/>
            <a:chExt cx="1864982" cy="1864982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4" name="Shape 23"/>
            <p:cNvSpPr/>
            <p:nvPr/>
          </p:nvSpPr>
          <p:spPr>
            <a:xfrm>
              <a:off x="1525894" y="2179215"/>
              <a:ext cx="1864982" cy="1864982"/>
            </a:xfrm>
            <a:prstGeom prst="gear9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Shape 4"/>
            <p:cNvSpPr txBox="1"/>
            <p:nvPr/>
          </p:nvSpPr>
          <p:spPr>
            <a:xfrm>
              <a:off x="1789755" y="2616078"/>
              <a:ext cx="1382120" cy="95863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MY" sz="12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DengXian"/>
                  <a:cs typeface="Arial" panose="020B0604020202020204" pitchFamily="34" charset="0"/>
                </a:rPr>
                <a:t>PEMBANGUNAN BERORIENTASIKAN TRANSIT (TOD)</a:t>
              </a:r>
              <a:endParaRPr lang="en-US" sz="12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9609" y="4821797"/>
            <a:ext cx="1631006" cy="1442886"/>
            <a:chOff x="440814" y="1718148"/>
            <a:chExt cx="1462897" cy="1356350"/>
          </a:xfrm>
          <a:solidFill>
            <a:srgbClr val="009900"/>
          </a:solidFill>
        </p:grpSpPr>
        <p:sp>
          <p:nvSpPr>
            <p:cNvPr id="27" name="Shape 26"/>
            <p:cNvSpPr/>
            <p:nvPr/>
          </p:nvSpPr>
          <p:spPr>
            <a:xfrm>
              <a:off x="440814" y="1718148"/>
              <a:ext cx="1462897" cy="1356350"/>
            </a:xfrm>
            <a:prstGeom prst="gear6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5978"/>
                <a:satOff val="-5192"/>
                <a:lumOff val="-10589"/>
                <a:alphaOff val="0"/>
              </a:schemeClr>
            </a:fillRef>
            <a:effectRef idx="0">
              <a:schemeClr val="accent5">
                <a:hueOff val="-335978"/>
                <a:satOff val="-5192"/>
                <a:lumOff val="-1058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Shape 6"/>
            <p:cNvSpPr txBox="1"/>
            <p:nvPr/>
          </p:nvSpPr>
          <p:spPr>
            <a:xfrm>
              <a:off x="710461" y="2061677"/>
              <a:ext cx="904237" cy="58659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MY" sz="12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DengXian"/>
                  <a:cs typeface="Arial" panose="020B0604020202020204" pitchFamily="34" charset="0"/>
                </a:rPr>
                <a:t>KEJIRANAN HIJAU</a:t>
              </a:r>
              <a:endParaRPr lang="en-US" sz="12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199646" y="3492597"/>
            <a:ext cx="1437197" cy="1347040"/>
            <a:chOff x="1200508" y="782404"/>
            <a:chExt cx="1328946" cy="1328946"/>
          </a:xfrm>
          <a:solidFill>
            <a:srgbClr val="0070C0"/>
          </a:solidFill>
        </p:grpSpPr>
        <p:sp>
          <p:nvSpPr>
            <p:cNvPr id="30" name="Shape 29"/>
            <p:cNvSpPr/>
            <p:nvPr/>
          </p:nvSpPr>
          <p:spPr>
            <a:xfrm rot="20700000">
              <a:off x="1200508" y="782404"/>
              <a:ext cx="1328946" cy="1328946"/>
            </a:xfrm>
            <a:prstGeom prst="gear6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71956"/>
                <a:satOff val="-10384"/>
                <a:lumOff val="-21178"/>
                <a:alphaOff val="0"/>
              </a:schemeClr>
            </a:fillRef>
            <a:effectRef idx="0">
              <a:schemeClr val="accent5">
                <a:hueOff val="-671956"/>
                <a:satOff val="-10384"/>
                <a:lumOff val="-211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Shape 8"/>
            <p:cNvSpPr txBox="1"/>
            <p:nvPr/>
          </p:nvSpPr>
          <p:spPr>
            <a:xfrm>
              <a:off x="1491985" y="1073881"/>
              <a:ext cx="745992" cy="7459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MY" sz="1200" b="1" kern="1200" dirty="0">
                  <a:solidFill>
                    <a:schemeClr val="tx1"/>
                  </a:solidFill>
                  <a:latin typeface="Arial" panose="020B0604020202020204" pitchFamily="34" charset="0"/>
                  <a:ea typeface="DengXian"/>
                  <a:cs typeface="Arial" panose="020B0604020202020204" pitchFamily="34" charset="0"/>
                </a:rPr>
                <a:t>BANDAR </a:t>
              </a:r>
              <a:r>
                <a:rPr lang="en-MY" sz="1200" b="1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DengXian"/>
                  <a:cs typeface="Arial" panose="020B0604020202020204" pitchFamily="34" charset="0"/>
                </a:rPr>
                <a:t>PADAT</a:t>
              </a:r>
              <a:endParaRPr lang="en-US" sz="12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2" name="Circular Arrow 31"/>
          <p:cNvSpPr/>
          <p:nvPr/>
        </p:nvSpPr>
        <p:spPr>
          <a:xfrm>
            <a:off x="1665588" y="4446206"/>
            <a:ext cx="2639680" cy="2624428"/>
          </a:xfrm>
          <a:prstGeom prst="circularArrow">
            <a:avLst>
              <a:gd name="adj1" fmla="val 4688"/>
              <a:gd name="adj2" fmla="val 299029"/>
              <a:gd name="adj3" fmla="val 2493474"/>
              <a:gd name="adj4" fmla="val 15911054"/>
              <a:gd name="adj5" fmla="val 546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Shape 32"/>
          <p:cNvSpPr/>
          <p:nvPr/>
        </p:nvSpPr>
        <p:spPr>
          <a:xfrm>
            <a:off x="101462" y="4508267"/>
            <a:ext cx="1933745" cy="1845090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0099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5978"/>
              <a:satOff val="-5192"/>
              <a:lumOff val="-10589"/>
              <a:alphaOff val="0"/>
            </a:schemeClr>
          </a:fillRef>
          <a:effectRef idx="0">
            <a:schemeClr val="accent5">
              <a:hueOff val="-335978"/>
              <a:satOff val="-5192"/>
              <a:lumOff val="-10589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Circular Arrow 33"/>
          <p:cNvSpPr/>
          <p:nvPr/>
        </p:nvSpPr>
        <p:spPr>
          <a:xfrm>
            <a:off x="815818" y="3227545"/>
            <a:ext cx="2022397" cy="1895530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0070C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71956"/>
              <a:satOff val="-10384"/>
              <a:lumOff val="-21178"/>
              <a:alphaOff val="0"/>
            </a:schemeClr>
          </a:fillRef>
          <a:effectRef idx="0">
            <a:schemeClr val="accent5">
              <a:hueOff val="-671956"/>
              <a:satOff val="-10384"/>
              <a:lumOff val="-21178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221322" y="1552212"/>
            <a:ext cx="38705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Perancang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bandar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perlu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melihat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melaksanakan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pendekatan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baharu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dalam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pembangunan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16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akta 1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4" name="Rectangle 3"/>
          <p:cNvSpPr/>
          <p:nvPr/>
        </p:nvSpPr>
        <p:spPr>
          <a:xfrm>
            <a:off x="6993734" y="75239"/>
            <a:ext cx="5226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PENDEKATAN </a:t>
            </a:r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BAHARU </a:t>
            </a:r>
            <a:r>
              <a:rPr lang="en-MY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DALAM PERANCANGAN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2947" y="1497620"/>
            <a:ext cx="39548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Agenda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pembangunan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negara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berasaskan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prinsip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pertumbuhan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dengan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e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kuiti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inklusif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5" y="3135520"/>
            <a:ext cx="3704468" cy="3639192"/>
          </a:xfrm>
          <a:prstGeom prst="rect">
            <a:avLst/>
          </a:prstGeom>
        </p:spPr>
      </p:pic>
      <p:pic>
        <p:nvPicPr>
          <p:cNvPr id="21" name="Picture 2" descr="Image result for rmk11 separuh pengg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049" y="1051253"/>
            <a:ext cx="2950355" cy="295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7883345" y="1570583"/>
            <a:ext cx="4126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Perancang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bandar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perlu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memberi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perhatian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terhadap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golongan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yang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terpinggir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dari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arus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perdana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pembangunan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47" y="3509574"/>
            <a:ext cx="4372916" cy="23125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45" y="4042552"/>
            <a:ext cx="2827082" cy="276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9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90" y="1720047"/>
            <a:ext cx="2918790" cy="41211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Rectangle 4"/>
          <p:cNvSpPr/>
          <p:nvPr/>
        </p:nvSpPr>
        <p:spPr>
          <a:xfrm>
            <a:off x="3120563" y="1568984"/>
            <a:ext cx="56086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2400" b="1" dirty="0" err="1" smtClean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Penilaian</a:t>
            </a:r>
            <a:r>
              <a:rPr lang="en-MY" sz="2400" b="1" dirty="0" smtClean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 </a:t>
            </a:r>
            <a:r>
              <a:rPr lang="en-MY" sz="2400" b="1" dirty="0" err="1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Impak</a:t>
            </a:r>
            <a:r>
              <a:rPr lang="en-MY" sz="2400" b="1" dirty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 </a:t>
            </a:r>
            <a:r>
              <a:rPr lang="en-MY" sz="2400" b="1" dirty="0" err="1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Sosial</a:t>
            </a:r>
            <a:r>
              <a:rPr lang="en-MY" sz="2400" b="1" dirty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 (SIA</a:t>
            </a:r>
            <a:r>
              <a:rPr lang="en-MY" sz="2400" b="1" dirty="0" smtClean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)</a:t>
            </a:r>
            <a:r>
              <a:rPr lang="en-MY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diwartakan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en-MY" sz="2400" dirty="0" err="1">
                <a:latin typeface="Arial" panose="020B0604020202020204" pitchFamily="34" charset="0"/>
                <a:cs typeface="Arial" panose="020B0604020202020204" pitchFamily="34" charset="0"/>
              </a:rPr>
              <a:t>peringkat</a:t>
            </a:r>
            <a:r>
              <a:rPr lang="en-MY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persekutuan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bawah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Akta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Perancangan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Bandar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Desa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(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Pindaan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2017 (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Akta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A1522) </a:t>
            </a:r>
            <a:endParaRPr lang="en-MY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" t="6467" r="24256" b="10462"/>
          <a:stretch/>
        </p:blipFill>
        <p:spPr>
          <a:xfrm rot="21436775">
            <a:off x="8981644" y="1731251"/>
            <a:ext cx="2890235" cy="495646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257044" y="5479412"/>
            <a:ext cx="54721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SIA </a:t>
            </a:r>
            <a:r>
              <a:rPr lang="en-MY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dipanjangkan</a:t>
            </a:r>
            <a:r>
              <a:rPr lang="en-MY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MY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MY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Wilayah Persekutuan yang lain</a:t>
            </a:r>
            <a:r>
              <a:rPr lang="en-MY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29659" y="225977"/>
            <a:ext cx="49712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PENDEKATAN BAHARU DALAM PERANCANGAN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Image result for social impact assessmen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0"/>
          <a:stretch/>
        </p:blipFill>
        <p:spPr bwMode="auto">
          <a:xfrm>
            <a:off x="3871628" y="3294784"/>
            <a:ext cx="4108701" cy="193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506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77734" y="420852"/>
            <a:ext cx="2997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MY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PENUTUP</a:t>
            </a:r>
            <a:endParaRPr lang="en-MY" sz="36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70970" y="2351719"/>
            <a:ext cx="78356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3200" b="1" dirty="0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“</a:t>
            </a:r>
            <a:r>
              <a:rPr lang="en-MY" sz="3200" b="1" dirty="0" smtClean="0">
                <a:solidFill>
                  <a:srgbClr val="047D92"/>
                </a:solidFill>
                <a:effectLst/>
                <a:latin typeface="Arial" panose="020B0604020202020204" pitchFamily="34" charset="0"/>
                <a:ea typeface="等线"/>
              </a:rPr>
              <a:t>Wilayah </a:t>
            </a:r>
            <a:r>
              <a:rPr lang="en-MY" sz="3200" b="1" dirty="0" err="1" smtClean="0">
                <a:solidFill>
                  <a:srgbClr val="047D92"/>
                </a:solidFill>
                <a:effectLst/>
                <a:latin typeface="Arial" panose="020B0604020202020204" pitchFamily="34" charset="0"/>
                <a:ea typeface="等线"/>
              </a:rPr>
              <a:t>Peduli</a:t>
            </a:r>
            <a:r>
              <a:rPr lang="en-MY" sz="3200" b="1" dirty="0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, </a:t>
            </a:r>
            <a:r>
              <a:rPr lang="en-MY" sz="3200" b="1" dirty="0" err="1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Harapan</a:t>
            </a:r>
            <a:r>
              <a:rPr lang="en-MY" sz="3200" b="1" dirty="0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3200" b="1" dirty="0" err="1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Dipenuhi</a:t>
            </a:r>
            <a:r>
              <a:rPr lang="en-MY" sz="3200" b="1" dirty="0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” </a:t>
            </a:r>
          </a:p>
          <a:p>
            <a:pPr algn="ctr"/>
            <a:r>
              <a:rPr lang="en-MY" sz="3200" b="1" dirty="0" smtClean="0">
                <a:solidFill>
                  <a:srgbClr val="047D92"/>
                </a:solidFill>
                <a:latin typeface="Arial" panose="020B0604020202020204" pitchFamily="34" charset="0"/>
                <a:ea typeface="等线"/>
              </a:rPr>
              <a:t>(Caring Wilayah, Realizing Aspiration) </a:t>
            </a:r>
            <a:endParaRPr lang="en-MY" sz="3200" b="1" dirty="0">
              <a:solidFill>
                <a:srgbClr val="047D9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22007" y="4384033"/>
            <a:ext cx="73335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Peneraju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perancangan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bandar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desa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ke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arah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mewujudkan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persekitaran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kehidupan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yang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berkualiti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,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sejahtera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mampan</a:t>
            </a:r>
            <a:endParaRPr lang="en-MY" sz="2800" b="1" dirty="0">
              <a:solidFill>
                <a:srgbClr val="002060"/>
              </a:solidFill>
            </a:endParaRPr>
          </a:p>
        </p:txBody>
      </p:sp>
      <p:sp>
        <p:nvSpPr>
          <p:cNvPr id="7" name="Horizontal Scroll 6"/>
          <p:cNvSpPr/>
          <p:nvPr/>
        </p:nvSpPr>
        <p:spPr>
          <a:xfrm>
            <a:off x="5314385" y="3698664"/>
            <a:ext cx="5348797" cy="704290"/>
          </a:xfrm>
          <a:prstGeom prst="horizontalScroll">
            <a:avLst/>
          </a:prstGeom>
          <a:solidFill>
            <a:srgbClr val="047D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4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Wawasan</a:t>
            </a:r>
            <a:r>
              <a:rPr lang="en-MY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Perancangan</a:t>
            </a:r>
            <a:endParaRPr lang="en-MY" sz="2400" b="1" dirty="0">
              <a:solidFill>
                <a:schemeClr val="bg1"/>
              </a:solidFill>
              <a:latin typeface="Arial" panose="020B0604020202020204" pitchFamily="34" charset="0"/>
              <a:ea typeface="等线"/>
            </a:endParaRPr>
          </a:p>
        </p:txBody>
      </p:sp>
      <p:sp>
        <p:nvSpPr>
          <p:cNvPr id="8" name="Horizontal Scroll 7"/>
          <p:cNvSpPr/>
          <p:nvPr/>
        </p:nvSpPr>
        <p:spPr>
          <a:xfrm>
            <a:off x="5314384" y="1608967"/>
            <a:ext cx="5348798" cy="742752"/>
          </a:xfrm>
          <a:prstGeom prst="horizontalScroll">
            <a:avLst/>
          </a:prstGeom>
          <a:solidFill>
            <a:srgbClr val="047D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4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Tema</a:t>
            </a:r>
            <a:endParaRPr lang="en-MY" sz="2400" b="1" dirty="0">
              <a:solidFill>
                <a:schemeClr val="bg1"/>
              </a:solidFill>
              <a:latin typeface="Arial" panose="020B0604020202020204" pitchFamily="34" charset="0"/>
              <a:ea typeface="等线"/>
            </a:endParaRPr>
          </a:p>
        </p:txBody>
      </p:sp>
      <p:pic>
        <p:nvPicPr>
          <p:cNvPr id="11" name="Picture 14" descr="Image result for MALAYSIAN URBAN OBSERVAT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6" y="4310782"/>
            <a:ext cx="3880812" cy="24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5" y="1322620"/>
            <a:ext cx="3880813" cy="280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785204" y="2441240"/>
            <a:ext cx="6331398" cy="160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5400" b="1" dirty="0" smtClean="0">
                <a:solidFill>
                  <a:srgbClr val="047D92"/>
                </a:solidFill>
                <a:latin typeface="HP Simplified" pitchFamily="34" charset="0"/>
                <a:ea typeface="Calibri"/>
                <a:cs typeface="Arial"/>
              </a:rPr>
              <a:t>SEKIAN,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5400" b="1" dirty="0" smtClean="0">
                <a:solidFill>
                  <a:srgbClr val="047D92"/>
                </a:solidFill>
                <a:latin typeface="HP Simplified" pitchFamily="34" charset="0"/>
                <a:ea typeface="Calibri"/>
                <a:cs typeface="Arial"/>
              </a:rPr>
              <a:t>TERIMA KASIH.</a:t>
            </a:r>
            <a:endParaRPr lang="en-MY" sz="5400" b="1" dirty="0">
              <a:solidFill>
                <a:srgbClr val="047D92"/>
              </a:solidFill>
              <a:effectLst/>
              <a:latin typeface="HP Simplified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184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07640" y="302961"/>
            <a:ext cx="53769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PERANCANGAN BANDAR</a:t>
            </a:r>
            <a:endParaRPr lang="en-MY" sz="3200" b="1" dirty="0">
              <a:solidFill>
                <a:srgbClr val="002060"/>
              </a:solidFill>
            </a:endParaRPr>
          </a:p>
        </p:txBody>
      </p:sp>
      <p:pic>
        <p:nvPicPr>
          <p:cNvPr id="42" name="Picture 9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9" t="11279" r="3847" b="19058"/>
          <a:stretch>
            <a:fillRect/>
          </a:stretch>
        </p:blipFill>
        <p:spPr bwMode="auto">
          <a:xfrm>
            <a:off x="166345" y="1566398"/>
            <a:ext cx="7268597" cy="492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7434942" y="1764631"/>
            <a:ext cx="4522731" cy="3971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MY" sz="3000" b="1" dirty="0" err="1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</a:t>
            </a:r>
            <a:r>
              <a:rPr lang="en-MY" sz="3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Malaysia</a:t>
            </a:r>
            <a:r>
              <a:rPr lang="en-MY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mempunyai</a:t>
            </a:r>
            <a:r>
              <a:rPr lang="en-MY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dirty="0" err="1">
                <a:latin typeface="Arial" panose="020B0604020202020204" pitchFamily="34" charset="0"/>
                <a:cs typeface="Arial" panose="020B0604020202020204" pitchFamily="34" charset="0"/>
              </a:rPr>
              <a:t>visi</a:t>
            </a:r>
            <a:r>
              <a:rPr lang="en-MY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menjadi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peneraju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perancangan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bandar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desa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arah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mewujudkan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persekitaran</a:t>
            </a:r>
            <a:r>
              <a:rPr lang="en-MY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kehidupan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berkualiti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sejahtera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MY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mampan</a:t>
            </a:r>
            <a:endParaRPr lang="en-MY" sz="3000" dirty="0" smtClean="0">
              <a:latin typeface="Arial" panose="020B0604020202020204" pitchFamily="34" charset="0"/>
              <a:ea typeface="等线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2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7089" y="460958"/>
            <a:ext cx="6936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SISTEM PERANCANGAN SEMASA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>
            <a:off x="7751929" y="2388362"/>
            <a:ext cx="4080680" cy="270892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MY" sz="2800" b="1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Akta</a:t>
            </a:r>
            <a:r>
              <a:rPr lang="en-MY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172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meletakkan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kepentingan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perancangan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yang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sama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penting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di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semua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peringkat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persekutuan</a:t>
            </a:r>
            <a:r>
              <a:rPr lang="en-MY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, </a:t>
            </a:r>
            <a:r>
              <a:rPr lang="en-MY" sz="2800" b="1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negeri</a:t>
            </a:r>
            <a:r>
              <a:rPr lang="en-MY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solidFill>
                  <a:schemeClr val="tx1"/>
                </a:solidFill>
                <a:latin typeface="Arial" panose="020B0604020202020204" pitchFamily="34" charset="0"/>
                <a:ea typeface="等线"/>
              </a:rPr>
              <a:t>tempatan</a:t>
            </a:r>
            <a:endParaRPr lang="en-MY" sz="2800" b="1" dirty="0">
              <a:solidFill>
                <a:schemeClr val="tx1"/>
              </a:solidFill>
              <a:latin typeface="Arial" panose="020B0604020202020204" pitchFamily="34" charset="0"/>
              <a:ea typeface="等线"/>
            </a:endParaRPr>
          </a:p>
        </p:txBody>
      </p:sp>
      <p:pic>
        <p:nvPicPr>
          <p:cNvPr id="11" name="Picture 6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818" y="1541275"/>
            <a:ext cx="3519463" cy="48962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0" y="1541276"/>
            <a:ext cx="3659360" cy="48962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32033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kerangka BANDAR RENDAH KARB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13" y="4449170"/>
            <a:ext cx="4840074" cy="230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age result for mpfn bil 2/201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7" b="12351"/>
          <a:stretch/>
        </p:blipFill>
        <p:spPr bwMode="auto">
          <a:xfrm>
            <a:off x="4879947" y="1392068"/>
            <a:ext cx="7190826" cy="352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Image result for akta 1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3" name="Rectangle 2"/>
          <p:cNvSpPr/>
          <p:nvPr/>
        </p:nvSpPr>
        <p:spPr>
          <a:xfrm>
            <a:off x="6050438" y="261437"/>
            <a:ext cx="61415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MAJLIS PERANCANG FIZIKAL NEGARA (MPFN)</a:t>
            </a:r>
            <a:endParaRPr lang="en-MY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triped Right Arrow 16"/>
          <p:cNvSpPr/>
          <p:nvPr/>
        </p:nvSpPr>
        <p:spPr>
          <a:xfrm>
            <a:off x="20679" y="1822716"/>
            <a:ext cx="4945207" cy="2195807"/>
          </a:xfrm>
          <a:prstGeom prst="stripedRightArrow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MY" sz="2800" b="1" dirty="0" err="1">
                <a:solidFill>
                  <a:schemeClr val="tx1"/>
                </a:solidFill>
                <a:latin typeface="Arial" panose="020B0604020202020204" pitchFamily="34" charset="0"/>
              </a:rPr>
              <a:t>Majlis</a:t>
            </a:r>
            <a:r>
              <a:rPr lang="en-MY" sz="28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MY" sz="2800" b="1" dirty="0" err="1">
                <a:solidFill>
                  <a:schemeClr val="tx1"/>
                </a:solidFill>
                <a:latin typeface="Arial" panose="020B0604020202020204" pitchFamily="34" charset="0"/>
              </a:rPr>
              <a:t>Perancang</a:t>
            </a:r>
            <a:r>
              <a:rPr lang="en-MY" sz="28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MY" sz="2800" b="1" dirty="0" err="1">
                <a:solidFill>
                  <a:schemeClr val="tx1"/>
                </a:solidFill>
                <a:latin typeface="Arial" panose="020B0604020202020204" pitchFamily="34" charset="0"/>
              </a:rPr>
              <a:t>Fizikal</a:t>
            </a:r>
            <a:r>
              <a:rPr lang="en-MY" sz="2800" b="1" dirty="0">
                <a:solidFill>
                  <a:schemeClr val="tx1"/>
                </a:solidFill>
                <a:latin typeface="Arial" panose="020B0604020202020204" pitchFamily="34" charset="0"/>
              </a:rPr>
              <a:t> Negara </a:t>
            </a:r>
            <a:r>
              <a:rPr lang="en-MY" sz="28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(MPFN) </a:t>
            </a:r>
            <a:r>
              <a:rPr lang="en-MY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yang </a:t>
            </a:r>
            <a:r>
              <a:rPr lang="en-MY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dipengerusikan</a:t>
            </a:r>
            <a:r>
              <a:rPr lang="en-MY" sz="2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MY" sz="2800" dirty="0" err="1">
                <a:solidFill>
                  <a:schemeClr val="tx1"/>
                </a:solidFill>
                <a:latin typeface="Arial" panose="020B0604020202020204" pitchFamily="34" charset="0"/>
              </a:rPr>
              <a:t>oleh</a:t>
            </a:r>
            <a:r>
              <a:rPr lang="en-MY" sz="2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MY" sz="2800" b="1" dirty="0">
                <a:solidFill>
                  <a:schemeClr val="tx1"/>
                </a:solidFill>
                <a:latin typeface="Arial" panose="020B0604020202020204" pitchFamily="34" charset="0"/>
              </a:rPr>
              <a:t>YAB </a:t>
            </a:r>
            <a:r>
              <a:rPr lang="en-MY" sz="2800" b="1" dirty="0" err="1">
                <a:solidFill>
                  <a:schemeClr val="tx1"/>
                </a:solidFill>
                <a:latin typeface="Arial" panose="020B0604020202020204" pitchFamily="34" charset="0"/>
              </a:rPr>
              <a:t>Perdana</a:t>
            </a:r>
            <a:r>
              <a:rPr lang="en-MY" sz="28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MY" sz="2800" b="1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Menteri</a:t>
            </a:r>
            <a:r>
              <a:rPr lang="en-MY" sz="28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en-MY" sz="28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65886" y="4869278"/>
            <a:ext cx="74399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Satu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platform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membincang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menangani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isu-isu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berkaitan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perancangan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perbandarandi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endParaRPr lang="en-MY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MY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negara</a:t>
            </a:r>
            <a:r>
              <a:rPr lang="en-MY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MY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55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649" y="4294311"/>
            <a:ext cx="1737683" cy="24544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307763" y="253697"/>
            <a:ext cx="5947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RANCANGAN PEMAJUAN/</a:t>
            </a:r>
          </a:p>
          <a:p>
            <a:pPr algn="just"/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PELAN PEMBANGUNAN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3" name="AutoShape 4" descr="Image result for npptownplan.gov.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11" name="Rectangle 10"/>
          <p:cNvSpPr/>
          <p:nvPr/>
        </p:nvSpPr>
        <p:spPr>
          <a:xfrm>
            <a:off x="350367" y="1198776"/>
            <a:ext cx="6309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MY" sz="2000" b="1" dirty="0" err="1" smtClean="0">
                <a:latin typeface="Arial" panose="020B0604020202020204" pitchFamily="34" charset="0"/>
              </a:rPr>
              <a:t>Hierarki</a:t>
            </a:r>
            <a:r>
              <a:rPr lang="en-MY" sz="2000" b="1" dirty="0" smtClean="0">
                <a:latin typeface="Arial" panose="020B0604020202020204" pitchFamily="34" charset="0"/>
              </a:rPr>
              <a:t> </a:t>
            </a:r>
            <a:r>
              <a:rPr lang="en-MY" sz="2000" b="1" dirty="0" err="1" smtClean="0">
                <a:latin typeface="Arial" panose="020B0604020202020204" pitchFamily="34" charset="0"/>
              </a:rPr>
              <a:t>Sistem</a:t>
            </a:r>
            <a:r>
              <a:rPr lang="en-MY" sz="2000" b="1" dirty="0" smtClean="0">
                <a:latin typeface="Arial" panose="020B0604020202020204" pitchFamily="34" charset="0"/>
              </a:rPr>
              <a:t> </a:t>
            </a:r>
            <a:r>
              <a:rPr lang="en-MY" sz="2000" b="1" dirty="0" err="1" smtClean="0">
                <a:latin typeface="Arial" panose="020B0604020202020204" pitchFamily="34" charset="0"/>
              </a:rPr>
              <a:t>Perancangan</a:t>
            </a:r>
            <a:r>
              <a:rPr lang="en-MY" sz="2000" b="1" dirty="0" smtClean="0">
                <a:latin typeface="Arial" panose="020B0604020202020204" pitchFamily="34" charset="0"/>
              </a:rPr>
              <a:t> Bandar Di Malaysia</a:t>
            </a:r>
            <a:endParaRPr lang="en-MY" sz="20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596412" y="1684780"/>
            <a:ext cx="5835089" cy="5091332"/>
            <a:chOff x="825018" y="1684780"/>
            <a:chExt cx="5835089" cy="5091332"/>
          </a:xfrm>
        </p:grpSpPr>
        <p:sp>
          <p:nvSpPr>
            <p:cNvPr id="9" name="TextBox 8"/>
            <p:cNvSpPr txBox="1"/>
            <p:nvPr/>
          </p:nvSpPr>
          <p:spPr>
            <a:xfrm>
              <a:off x="825018" y="1684780"/>
              <a:ext cx="5835089" cy="50913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en-MY" dirty="0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1051516" y="5613385"/>
              <a:ext cx="5286489" cy="10535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1024305" y="3908395"/>
              <a:ext cx="5286489" cy="12988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021274" y="2203117"/>
              <a:ext cx="5286489" cy="12988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33306" y="1864563"/>
              <a:ext cx="5286489" cy="3385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PERINGKAT 1 : PERANCANGAN NASIONAL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36337" y="3594796"/>
              <a:ext cx="5319554" cy="3385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PERINGKAT 2 : PERANCANGAN WILAYAH/NEGERI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57370" y="5312038"/>
              <a:ext cx="5286489" cy="34903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PERINGKAT 3 : PERANCANGAN TEMPATAN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93466" y="2483899"/>
              <a:ext cx="1535690" cy="8148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Rancangan</a:t>
              </a:r>
              <a:r>
                <a:rPr lang="en-MY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Malaysia 5 </a:t>
              </a:r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Tahun</a:t>
              </a:r>
              <a:endParaRPr lang="en-MY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39549" y="2472527"/>
              <a:ext cx="1682374" cy="81486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RANCANGAN FIZIKAL NEGARA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11547" y="2478281"/>
              <a:ext cx="1503962" cy="8148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Polisi</a:t>
              </a:r>
              <a:r>
                <a:rPr lang="en-MY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/ </a:t>
              </a:r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Perancangan</a:t>
              </a:r>
              <a:endParaRPr lang="en-MY" sz="16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Sektoral</a:t>
              </a:r>
              <a:r>
                <a:rPr lang="en-MY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MY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23887" y="4206383"/>
              <a:ext cx="1703480" cy="8148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Rancangan</a:t>
              </a:r>
              <a:r>
                <a:rPr lang="en-MY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Pembangunan Wilayah/</a:t>
              </a:r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Negeri</a:t>
              </a:r>
              <a:endParaRPr lang="en-MY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68481" y="4206383"/>
              <a:ext cx="1528175" cy="83099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Rancangan</a:t>
              </a:r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Struktur</a:t>
              </a:r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</a:p>
            <a:p>
              <a:pPr algn="ctr"/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Wilayah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73865" y="4206915"/>
              <a:ext cx="1518111" cy="8148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Polisi</a:t>
              </a:r>
              <a:r>
                <a:rPr lang="en-MY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/ </a:t>
              </a:r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Perancangan</a:t>
              </a:r>
              <a:endParaRPr lang="en-MY" sz="16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MY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Sektoral</a:t>
              </a:r>
              <a:r>
                <a:rPr lang="en-MY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MY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150181" y="5915538"/>
              <a:ext cx="1683593" cy="5847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Rancangan</a:t>
              </a:r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Tempatan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81814" y="5904102"/>
              <a:ext cx="1741675" cy="5847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Rancangan</a:t>
              </a:r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Kawasan</a:t>
              </a:r>
              <a:r>
                <a:rPr lang="en-MY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MY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Khas</a:t>
              </a:r>
              <a:endParaRPr lang="en-MY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 flipV="1">
              <a:off x="1826578" y="2329726"/>
              <a:ext cx="3687544" cy="157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>
              <a:off x="5515106" y="2336194"/>
              <a:ext cx="7359" cy="1415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1844321" y="3429730"/>
              <a:ext cx="3687544" cy="157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1826578" y="2345502"/>
              <a:ext cx="0" cy="1348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4" name="Straight Arrow Connector 1023"/>
            <p:cNvCxnSpPr/>
            <p:nvPr/>
          </p:nvCxnSpPr>
          <p:spPr>
            <a:xfrm flipH="1" flipV="1">
              <a:off x="1826578" y="3305456"/>
              <a:ext cx="12110" cy="1400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5531087" y="3305658"/>
              <a:ext cx="0" cy="124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837374" y="5172173"/>
              <a:ext cx="3656445" cy="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838688" y="4065033"/>
              <a:ext cx="3656445" cy="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1839174" y="4063836"/>
              <a:ext cx="0" cy="1348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5503327" y="4063836"/>
              <a:ext cx="0" cy="1348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1840975" y="5037261"/>
              <a:ext cx="0" cy="1348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5505127" y="5037261"/>
              <a:ext cx="0" cy="1348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V="1">
              <a:off x="1927077" y="5764605"/>
              <a:ext cx="3687544" cy="157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 flipH="1">
              <a:off x="5615605" y="5771073"/>
              <a:ext cx="7359" cy="1415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1927077" y="5780380"/>
              <a:ext cx="0" cy="1348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V="1">
              <a:off x="1937619" y="6611304"/>
              <a:ext cx="3687544" cy="157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Arrow Connector 87"/>
            <p:cNvCxnSpPr/>
            <p:nvPr/>
          </p:nvCxnSpPr>
          <p:spPr>
            <a:xfrm flipH="1" flipV="1">
              <a:off x="1919876" y="6487029"/>
              <a:ext cx="12110" cy="1400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5624384" y="6487232"/>
              <a:ext cx="0" cy="124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37" name="Straight Arrow Connector 1036"/>
            <p:cNvCxnSpPr/>
            <p:nvPr/>
          </p:nvCxnSpPr>
          <p:spPr>
            <a:xfrm>
              <a:off x="2629156" y="2784167"/>
              <a:ext cx="198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41" name="Straight Arrow Connector 1040"/>
            <p:cNvCxnSpPr/>
            <p:nvPr/>
          </p:nvCxnSpPr>
          <p:spPr>
            <a:xfrm flipH="1">
              <a:off x="2629156" y="2980933"/>
              <a:ext cx="210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4534998" y="2778719"/>
              <a:ext cx="198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Arrow Connector 101"/>
            <p:cNvCxnSpPr/>
            <p:nvPr/>
          </p:nvCxnSpPr>
          <p:spPr>
            <a:xfrm flipH="1">
              <a:off x="4534998" y="2975484"/>
              <a:ext cx="210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Arrow Connector 102"/>
            <p:cNvCxnSpPr/>
            <p:nvPr/>
          </p:nvCxnSpPr>
          <p:spPr>
            <a:xfrm>
              <a:off x="2787067" y="4477649"/>
              <a:ext cx="198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 flipH="1">
              <a:off x="2787067" y="4674415"/>
              <a:ext cx="210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>
              <a:off x="4469656" y="4526654"/>
              <a:ext cx="198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/>
            <p:nvPr/>
          </p:nvCxnSpPr>
          <p:spPr>
            <a:xfrm flipH="1">
              <a:off x="4469656" y="4723420"/>
              <a:ext cx="2103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Up Arrow 76"/>
            <p:cNvSpPr/>
            <p:nvPr/>
          </p:nvSpPr>
          <p:spPr>
            <a:xfrm>
              <a:off x="3694761" y="3445506"/>
              <a:ext cx="316193" cy="190727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65" name="Up Arrow 164"/>
            <p:cNvSpPr/>
            <p:nvPr/>
          </p:nvSpPr>
          <p:spPr>
            <a:xfrm flipV="1">
              <a:off x="3380210" y="3459639"/>
              <a:ext cx="263644" cy="199129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7" name="Up Arrow 166"/>
            <p:cNvSpPr/>
            <p:nvPr/>
          </p:nvSpPr>
          <p:spPr>
            <a:xfrm>
              <a:off x="3693495" y="5148371"/>
              <a:ext cx="316193" cy="190727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68" name="Up Arrow 167"/>
            <p:cNvSpPr/>
            <p:nvPr/>
          </p:nvSpPr>
          <p:spPr>
            <a:xfrm flipV="1">
              <a:off x="3378944" y="5162504"/>
              <a:ext cx="263644" cy="199129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867" y="1470536"/>
            <a:ext cx="1750104" cy="24723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5" name="Picture 2" descr="C:\Users\n\Downloads\download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54654" y="2406784"/>
            <a:ext cx="1966933" cy="27786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57291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59385" y="280724"/>
            <a:ext cx="5947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RANCANGAN PEMAJUAN/</a:t>
            </a:r>
          </a:p>
          <a:p>
            <a:pPr algn="just"/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PELAN PEMBANGUNAN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3" name="AutoShape 4" descr="Image result for npptownplan.gov.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136" y="1589161"/>
            <a:ext cx="2188550" cy="30955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75" y="3112814"/>
            <a:ext cx="2540663" cy="31485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812" y="3112814"/>
            <a:ext cx="2223193" cy="31485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5" name="Rectangle 94"/>
          <p:cNvSpPr/>
          <p:nvPr/>
        </p:nvSpPr>
        <p:spPr>
          <a:xfrm>
            <a:off x="307974" y="1555442"/>
            <a:ext cx="70759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dirty="0" err="1">
                <a:latin typeface="Arial" panose="020B0604020202020204" pitchFamily="34" charset="0"/>
                <a:ea typeface="等线"/>
              </a:rPr>
              <a:t>Rancangan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</a:rPr>
              <a:t>Pemajuan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</a:rPr>
              <a:t>Nasional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</a:rPr>
              <a:t>rancangan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</a:rPr>
              <a:t>pemajuan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di </a:t>
            </a:r>
            <a:r>
              <a:rPr lang="en-MY" sz="2800" dirty="0" err="1">
                <a:latin typeface="Arial" panose="020B0604020202020204" pitchFamily="34" charset="0"/>
                <a:ea typeface="等线"/>
              </a:rPr>
              <a:t>bawah</a:t>
            </a:r>
            <a:r>
              <a:rPr lang="en-MY" sz="28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>
                <a:latin typeface="Arial" panose="020B0604020202020204" pitchFamily="34" charset="0"/>
                <a:ea typeface="等线"/>
              </a:rPr>
              <a:t>Akta</a:t>
            </a:r>
            <a:r>
              <a:rPr lang="en-MY" sz="2800" b="1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smtClean="0">
                <a:latin typeface="Arial" panose="020B0604020202020204" pitchFamily="34" charset="0"/>
                <a:ea typeface="等线"/>
              </a:rPr>
              <a:t>172</a:t>
            </a:r>
            <a:endParaRPr lang="en-MY" sz="2800" b="1" dirty="0">
              <a:latin typeface="Arial" panose="020B0604020202020204" pitchFamily="34" charset="0"/>
              <a:ea typeface="等线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7643213" y="4841971"/>
            <a:ext cx="46918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Pelan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Pembangunan DBKL</a:t>
            </a:r>
          </a:p>
          <a:p>
            <a:r>
              <a:rPr lang="en-MY" sz="2800" dirty="0" smtClean="0">
                <a:latin typeface="Arial" panose="020B0604020202020204" pitchFamily="34" charset="0"/>
                <a:ea typeface="等线"/>
              </a:rPr>
              <a:t>di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bawah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dirty="0" err="1" smtClean="0">
                <a:latin typeface="Arial" panose="020B0604020202020204" pitchFamily="34" charset="0"/>
                <a:ea typeface="等线"/>
              </a:rPr>
              <a:t>Akta</a:t>
            </a:r>
            <a:r>
              <a:rPr lang="en-MY" sz="2800" b="1" dirty="0" smtClean="0">
                <a:latin typeface="Arial" panose="020B0604020202020204" pitchFamily="34" charset="0"/>
                <a:ea typeface="等线"/>
              </a:rPr>
              <a:t> 267</a:t>
            </a:r>
            <a:endParaRPr lang="en-MY" sz="2800" b="1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96" name="Picture 9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65" y="2920655"/>
            <a:ext cx="2364753" cy="33406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54819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akta 1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3" name="Rectangle 2"/>
          <p:cNvSpPr/>
          <p:nvPr/>
        </p:nvSpPr>
        <p:spPr>
          <a:xfrm>
            <a:off x="6479073" y="160338"/>
            <a:ext cx="54379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PENDEKATAN BAHARU RANCANGAN PEMAJUAN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07872" y="1306970"/>
            <a:ext cx="92841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b="1" dirty="0" err="1" smtClean="0">
                <a:solidFill>
                  <a:srgbClr val="009900"/>
                </a:solidFill>
                <a:latin typeface="Arial" panose="020B0604020202020204" pitchFamily="34" charset="0"/>
                <a:ea typeface="等线"/>
              </a:rPr>
              <a:t>PLAN</a:t>
            </a:r>
            <a:r>
              <a:rPr lang="en-MY" sz="2800" b="1" dirty="0" err="1" smtClean="0">
                <a:latin typeface="Arial" panose="020B0604020202020204" pitchFamily="34" charset="0"/>
                <a:ea typeface="等线"/>
              </a:rPr>
              <a:t>Malaysia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akan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memastikan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perancangan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pembangunan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di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peringkat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nasional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akan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diterjemahkan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di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peringkat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negeri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PBPT.</a:t>
            </a:r>
            <a:endParaRPr lang="en-MY" sz="2800" b="1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3147" t="10586" r="34126" b="5030"/>
          <a:stretch/>
        </p:blipFill>
        <p:spPr>
          <a:xfrm>
            <a:off x="535887" y="1426044"/>
            <a:ext cx="2201835" cy="31968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6" name="Rectangle 15"/>
          <p:cNvSpPr/>
          <p:nvPr/>
        </p:nvSpPr>
        <p:spPr>
          <a:xfrm>
            <a:off x="4120857" y="4924883"/>
            <a:ext cx="58420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b="1" dirty="0" err="1" smtClean="0">
                <a:solidFill>
                  <a:srgbClr val="009900"/>
                </a:solidFill>
                <a:latin typeface="Arial" panose="020B0604020202020204" pitchFamily="34" charset="0"/>
                <a:ea typeface="等线"/>
              </a:rPr>
              <a:t>PLAN</a:t>
            </a:r>
            <a:r>
              <a:rPr lang="en-MY" sz="2800" b="1" dirty="0" err="1" smtClean="0">
                <a:latin typeface="Arial" panose="020B0604020202020204" pitchFamily="34" charset="0"/>
                <a:ea typeface="等线"/>
              </a:rPr>
              <a:t>Malaysia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dengan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kerjasama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PBPT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menerokai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pelaksanaan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b="1" i="1" dirty="0" smtClean="0">
                <a:latin typeface="Arial" panose="020B0604020202020204" pitchFamily="34" charset="0"/>
                <a:ea typeface="等线"/>
              </a:rPr>
              <a:t>showcasing 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yang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terkandung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di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dalam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Rancangan</a:t>
            </a:r>
            <a:r>
              <a:rPr lang="en-MY" sz="28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</a:rPr>
              <a:t>Pemajuan</a:t>
            </a:r>
            <a:endParaRPr lang="en-MY" sz="2800" b="1" dirty="0">
              <a:latin typeface="Arial" panose="020B0604020202020204" pitchFamily="34" charset="0"/>
              <a:ea typeface="等线"/>
            </a:endParaRPr>
          </a:p>
        </p:txBody>
      </p:sp>
      <p:pic>
        <p:nvPicPr>
          <p:cNvPr id="20" name="Picture 2" descr="C:\Users\n\Downloads\FB_IMG_1543886127644.jpg"/>
          <p:cNvPicPr>
            <a:picLocks noChangeAspect="1" noChangeArrowheads="1"/>
          </p:cNvPicPr>
          <p:nvPr/>
        </p:nvPicPr>
        <p:blipFill>
          <a:blip r:embed="rId3"/>
          <a:srcRect b="15646"/>
          <a:stretch>
            <a:fillRect/>
          </a:stretch>
        </p:blipFill>
        <p:spPr bwMode="auto">
          <a:xfrm>
            <a:off x="460375" y="4724227"/>
            <a:ext cx="3185366" cy="2015233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/>
          </p:cNvPicPr>
          <p:nvPr/>
        </p:nvPicPr>
        <p:blipFill>
          <a:blip r:embed="rId4" cstate="print"/>
          <a:srcRect t="13855" b="28462"/>
          <a:stretch>
            <a:fillRect/>
          </a:stretch>
        </p:blipFill>
        <p:spPr bwMode="auto">
          <a:xfrm>
            <a:off x="6466841" y="2729725"/>
            <a:ext cx="5371068" cy="211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10" y="2729725"/>
            <a:ext cx="3218669" cy="214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60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07" y="2992657"/>
            <a:ext cx="6607494" cy="41762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6434497" y="81108"/>
            <a:ext cx="57575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KEBENARAN MERANCANG YANG BERINTEGRITI</a:t>
            </a:r>
            <a:endParaRPr lang="en-MY" sz="32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" t="2616" r="2635" b="3620"/>
          <a:stretch/>
        </p:blipFill>
        <p:spPr>
          <a:xfrm>
            <a:off x="309942" y="2729551"/>
            <a:ext cx="1471725" cy="14685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t="-2635" r="6944" b="23716"/>
          <a:stretch/>
        </p:blipFill>
        <p:spPr>
          <a:xfrm>
            <a:off x="6604167" y="1101779"/>
            <a:ext cx="5418162" cy="28611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41321" y="3962954"/>
            <a:ext cx="5132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3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MY" sz="3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ntegriti</a:t>
            </a:r>
            <a:r>
              <a:rPr lang="en-MY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bermula</a:t>
            </a:r>
            <a:r>
              <a:rPr lang="en-MY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MY" sz="3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MY" sz="3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HATI!</a:t>
            </a:r>
            <a:endParaRPr lang="en-MY" sz="3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10436" y="1260450"/>
            <a:ext cx="54747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Perancang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Bandar </a:t>
            </a:r>
            <a:r>
              <a:rPr lang="en-MY" sz="2800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perlu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b="1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meningkatkan</a:t>
            </a:r>
            <a:r>
              <a:rPr lang="en-MY" sz="2800" b="1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b="1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integriti</a:t>
            </a:r>
            <a:r>
              <a:rPr lang="en-MY" sz="2800" b="1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dan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b="1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ketelusan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di </a:t>
            </a:r>
            <a:r>
              <a:rPr lang="en-MY" sz="2800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dalam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memproses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dirty="0" err="1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kebenaran</a:t>
            </a:r>
            <a:r>
              <a:rPr lang="en-MY" sz="2800" dirty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 </a:t>
            </a:r>
            <a:r>
              <a:rPr lang="en-MY" sz="2800" dirty="0" err="1" smtClean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merancang</a:t>
            </a:r>
            <a:r>
              <a:rPr lang="en-MY" sz="2800" dirty="0" smtClean="0">
                <a:latin typeface="Arial" panose="020B0604020202020204" pitchFamily="34" charset="0"/>
                <a:ea typeface="等线"/>
                <a:cs typeface="Arial" panose="020B0604020202020204" pitchFamily="34" charset="0"/>
              </a:rPr>
              <a:t>.</a:t>
            </a:r>
            <a:endParaRPr lang="en-MY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63727" y="4571544"/>
            <a:ext cx="4872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Kelulusan</a:t>
            </a:r>
            <a:r>
              <a:rPr lang="en-MY" sz="2400" b="1" dirty="0" smtClean="0">
                <a:latin typeface="Arial" panose="020B0604020202020204" pitchFamily="34" charset="0"/>
                <a:ea typeface="等线"/>
              </a:rPr>
              <a:t> KM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perlu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>
                <a:latin typeface="Arial" panose="020B0604020202020204" pitchFamily="34" charset="0"/>
                <a:ea typeface="等线"/>
              </a:rPr>
              <a:t>berdasarkan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>
                <a:latin typeface="Arial" panose="020B0604020202020204" pitchFamily="34" charset="0"/>
                <a:ea typeface="等线"/>
              </a:rPr>
              <a:t>syarat-syarat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>
                <a:latin typeface="Arial" panose="020B0604020202020204" pitchFamily="34" charset="0"/>
                <a:ea typeface="等线"/>
              </a:rPr>
              <a:t>keperluan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>
                <a:latin typeface="Arial" panose="020B0604020202020204" pitchFamily="34" charset="0"/>
                <a:ea typeface="等线"/>
              </a:rPr>
              <a:t>syarat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yang </a:t>
            </a:r>
            <a:r>
              <a:rPr lang="en-MY" sz="2400" b="1" dirty="0" err="1">
                <a:latin typeface="Arial" panose="020B0604020202020204" pitchFamily="34" charset="0"/>
                <a:ea typeface="等线"/>
              </a:rPr>
              <a:t>sahih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releven</a:t>
            </a:r>
            <a:r>
              <a:rPr lang="en-MY" sz="2400" b="1" dirty="0" smtClean="0">
                <a:latin typeface="Arial" panose="020B0604020202020204" pitchFamily="34" charset="0"/>
                <a:ea typeface="等线"/>
              </a:rPr>
              <a:t>.</a:t>
            </a:r>
            <a:endParaRPr lang="en-MY" sz="2400" b="1" dirty="0"/>
          </a:p>
        </p:txBody>
      </p:sp>
    </p:spTree>
    <p:extLst>
      <p:ext uri="{BB962C8B-B14F-4D97-AF65-F5344CB8AC3E}">
        <p14:creationId xmlns:p14="http://schemas.microsoft.com/office/powerpoint/2010/main" val="181072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777270" y="1512258"/>
            <a:ext cx="43878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Usaha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dan</a:t>
            </a:r>
            <a:r>
              <a:rPr lang="en-MY" sz="2400" b="1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ikrar</a:t>
            </a:r>
            <a:r>
              <a:rPr lang="en-MY" sz="2400" b="1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bersama</a:t>
            </a:r>
            <a:r>
              <a:rPr lang="en-MY" sz="2400" b="1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antara</a:t>
            </a:r>
            <a:r>
              <a:rPr lang="en-MY" sz="2400" b="1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latin typeface="Arial" panose="020B0604020202020204" pitchFamily="34" charset="0"/>
                <a:ea typeface="等线"/>
              </a:rPr>
              <a:t>dunia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untuk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melaksanakannya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di </a:t>
            </a:r>
            <a:r>
              <a:rPr lang="en-MY" sz="2400" dirty="0" err="1" smtClean="0">
                <a:latin typeface="Arial" panose="020B0604020202020204" pitchFamily="34" charset="0"/>
                <a:ea typeface="等线"/>
              </a:rPr>
              <a:t>peringkat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>
                <a:latin typeface="Arial" panose="020B0604020202020204" pitchFamily="34" charset="0"/>
                <a:ea typeface="等线"/>
              </a:rPr>
              <a:t>N</a:t>
            </a:r>
            <a:r>
              <a:rPr lang="en-MY" sz="2400" dirty="0" smtClean="0">
                <a:latin typeface="Arial" panose="020B0604020202020204" pitchFamily="34" charset="0"/>
                <a:ea typeface="等线"/>
              </a:rPr>
              <a:t>egara </a:t>
            </a:r>
            <a:endParaRPr lang="en-MY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" t="9122" r="2298" b="11814"/>
          <a:stretch/>
        </p:blipFill>
        <p:spPr>
          <a:xfrm>
            <a:off x="156554" y="3457497"/>
            <a:ext cx="5001730" cy="3220162"/>
          </a:xfrm>
          <a:prstGeom prst="rect">
            <a:avLst/>
          </a:prstGeom>
        </p:spPr>
      </p:pic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541" y="3016133"/>
            <a:ext cx="2758606" cy="36799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54180" y="1518505"/>
            <a:ext cx="35984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b="1" dirty="0" err="1" smtClean="0">
                <a:solidFill>
                  <a:srgbClr val="00B050"/>
                </a:solidFill>
                <a:effectLst/>
                <a:latin typeface="Arial" panose="020B0604020202020204" pitchFamily="34" charset="0"/>
                <a:ea typeface="等线"/>
              </a:rPr>
              <a:t>PLAN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Malaysia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merupakan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pihak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yang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memainkan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peranan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penting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di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dalam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dirty="0" err="1" smtClean="0">
                <a:effectLst/>
                <a:latin typeface="Arial" panose="020B0604020202020204" pitchFamily="34" charset="0"/>
                <a:ea typeface="等线"/>
              </a:rPr>
              <a:t>aspek</a:t>
            </a:r>
            <a:r>
              <a:rPr lang="en-MY" sz="2400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guna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tanah</a:t>
            </a:r>
            <a:endParaRPr lang="en-MY" sz="2400" b="1" dirty="0" smtClean="0">
              <a:effectLst/>
              <a:latin typeface="Arial" panose="020B0604020202020204" pitchFamily="34" charset="0"/>
              <a:ea typeface="等线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36480" y="196005"/>
            <a:ext cx="54036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3200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等线"/>
              </a:rPr>
              <a:t>TERJEMAHAN KOMITMEN GLOBAL</a:t>
            </a:r>
            <a:endParaRPr lang="en-MY" sz="3200" b="1" dirty="0">
              <a:solidFill>
                <a:srgbClr val="00206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30010" y="2693235"/>
            <a:ext cx="2895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Bandar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Rendah</a:t>
            </a:r>
            <a:r>
              <a:rPr lang="en-MY" sz="2400" b="1" dirty="0" smtClean="0">
                <a:effectLst/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effectLst/>
                <a:latin typeface="Arial" panose="020B0604020202020204" pitchFamily="34" charset="0"/>
                <a:ea typeface="等线"/>
              </a:rPr>
              <a:t>Karbon</a:t>
            </a:r>
            <a:endParaRPr lang="en-MY" sz="2400" b="1" dirty="0" smtClean="0">
              <a:effectLst/>
              <a:latin typeface="Arial" panose="020B0604020202020204" pitchFamily="34" charset="0"/>
              <a:ea typeface="等线"/>
            </a:endParaRPr>
          </a:p>
        </p:txBody>
      </p:sp>
      <p:sp>
        <p:nvSpPr>
          <p:cNvPr id="2" name="Horizontal Scroll 1"/>
          <p:cNvSpPr/>
          <p:nvPr/>
        </p:nvSpPr>
        <p:spPr>
          <a:xfrm>
            <a:off x="4152589" y="1646027"/>
            <a:ext cx="3250560" cy="853194"/>
          </a:xfrm>
          <a:prstGeom prst="horizontalScroll">
            <a:avLst/>
          </a:prstGeom>
          <a:solidFill>
            <a:srgbClr val="047D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4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Diatasi</a:t>
            </a:r>
            <a:r>
              <a:rPr lang="en-MY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 </a:t>
            </a:r>
            <a:r>
              <a:rPr lang="en-MY" sz="24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等线"/>
              </a:rPr>
              <a:t>bersama</a:t>
            </a:r>
            <a:endParaRPr lang="en-MY" sz="2400" b="1" dirty="0">
              <a:solidFill>
                <a:schemeClr val="bg1"/>
              </a:solidFill>
              <a:latin typeface="Arial" panose="020B0604020202020204" pitchFamily="34" charset="0"/>
              <a:ea typeface="等线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963" y="3642463"/>
            <a:ext cx="4094898" cy="303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1531</TotalTime>
  <Words>468</Words>
  <Application>Microsoft Office PowerPoint</Application>
  <PresentationFormat>Custom</PresentationFormat>
  <Paragraphs>75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STM104</dc:creator>
  <cp:lastModifiedBy>Korporat</cp:lastModifiedBy>
  <cp:revision>388</cp:revision>
  <cp:lastPrinted>2019-01-31T04:44:29Z</cp:lastPrinted>
  <dcterms:created xsi:type="dcterms:W3CDTF">2019-01-31T02:22:03Z</dcterms:created>
  <dcterms:modified xsi:type="dcterms:W3CDTF">2019-02-11T08:23:04Z</dcterms:modified>
</cp:coreProperties>
</file>